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9" d="100"/>
          <a:sy n="129" d="100"/>
        </p:scale>
        <p:origin x="-18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D3FF985-0A65-4DFA-8849-C78C50FBF0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4BDABD-D4D9-4372-832B-7416FDE2E9E4}" type="datetimeFigureOut">
              <a:rPr lang="en-US" smtClean="0"/>
              <a:t>11/5/2014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543800" cy="160019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2014 Flash Flood and Intense Rainfall Experiment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543800" cy="2514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900" dirty="0" smtClean="0"/>
              <a:t>Faye E. Barthold</a:t>
            </a:r>
            <a:r>
              <a:rPr lang="en-US" sz="2900" baseline="30000" dirty="0" smtClean="0"/>
              <a:t>1,2</a:t>
            </a:r>
            <a:r>
              <a:rPr lang="en-US" sz="2900" dirty="0" smtClean="0"/>
              <a:t>, Thomas E. Workoff</a:t>
            </a:r>
            <a:r>
              <a:rPr lang="en-US" sz="2900" baseline="30000" dirty="0" smtClean="0"/>
              <a:t>1,3</a:t>
            </a:r>
            <a:r>
              <a:rPr lang="en-US" sz="2900" dirty="0" smtClean="0"/>
              <a:t>, Wallace A. Hogsett</a:t>
            </a:r>
            <a:r>
              <a:rPr lang="en-US" sz="2900" baseline="30000" dirty="0" smtClean="0"/>
              <a:t>1*</a:t>
            </a:r>
            <a:r>
              <a:rPr lang="en-US" sz="2900" dirty="0" smtClean="0"/>
              <a:t>, J.J. Gourley</a:t>
            </a:r>
            <a:r>
              <a:rPr lang="en-US" sz="2900" baseline="30000" dirty="0" smtClean="0"/>
              <a:t>4</a:t>
            </a:r>
            <a:r>
              <a:rPr lang="en-US" sz="2900" dirty="0" smtClean="0"/>
              <a:t>, and David R. Novak</a:t>
            </a:r>
            <a:r>
              <a:rPr lang="en-US" sz="2900" baseline="30000" dirty="0" smtClean="0"/>
              <a:t>1</a:t>
            </a:r>
          </a:p>
          <a:p>
            <a:pPr algn="ctr"/>
            <a:endParaRPr lang="en-US" dirty="0" smtClean="0"/>
          </a:p>
          <a:p>
            <a:pPr algn="ctr"/>
            <a:r>
              <a:rPr lang="en-US" sz="2300" dirty="0"/>
              <a:t>With special thanks to Brian </a:t>
            </a:r>
            <a:r>
              <a:rPr lang="en-US" sz="2300" dirty="0" smtClean="0"/>
              <a:t>Cosgrove, NOAA/NWS/Office of Hydrologic Development</a:t>
            </a:r>
          </a:p>
          <a:p>
            <a:pPr algn="ctr"/>
            <a:endParaRPr lang="en-US" dirty="0" smtClean="0"/>
          </a:p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NOAA/NWS/Weather Prediction Center, College Park, MD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I.M. Systems Group, Inc., Rockville, MD</a:t>
            </a:r>
          </a:p>
          <a:p>
            <a:pPr algn="ctr"/>
            <a:r>
              <a:rPr lang="en-US" baseline="30000" dirty="0" smtClean="0"/>
              <a:t>3</a:t>
            </a:r>
            <a:r>
              <a:rPr lang="en-US" dirty="0" smtClean="0"/>
              <a:t>Systems Research Group, Inc., Colorado Springs, CO</a:t>
            </a:r>
          </a:p>
          <a:p>
            <a:pPr algn="ctr"/>
            <a:r>
              <a:rPr lang="en-US" baseline="30000" dirty="0" smtClean="0"/>
              <a:t>4</a:t>
            </a:r>
            <a:r>
              <a:rPr lang="en-US" dirty="0" smtClean="0"/>
              <a:t>NOAA/National Severe Storms Laboratory, Norman, OK</a:t>
            </a:r>
          </a:p>
          <a:p>
            <a:pPr algn="ctr"/>
            <a:endParaRPr lang="en-US" dirty="0"/>
          </a:p>
          <a:p>
            <a:pPr algn="ctr"/>
            <a:r>
              <a:rPr lang="en-US" sz="1700" dirty="0" smtClean="0"/>
              <a:t>*Current Affiliation: Weather Analytics, Bethesda, MD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NWS needs to have a more consistent approach to the flash flood problem from definition, to warning practices, to reporting</a:t>
            </a:r>
          </a:p>
          <a:p>
            <a:pPr lvl="1"/>
            <a:r>
              <a:rPr lang="en-US" dirty="0" smtClean="0"/>
              <a:t>Inconsistencies from WFO to WFO result in a moving target when trying to identify where flash flooding has occurred</a:t>
            </a:r>
          </a:p>
          <a:p>
            <a:pPr lvl="1"/>
            <a:endParaRPr lang="en-US" dirty="0"/>
          </a:p>
          <a:p>
            <a:r>
              <a:rPr lang="en-US" dirty="0" smtClean="0"/>
              <a:t>Convection-allowing ensembles are invaluable to the flash flood forecast process, especially when paired with hydrologic data in the form of neighborhood probabilities</a:t>
            </a:r>
          </a:p>
          <a:p>
            <a:pPr lvl="1"/>
            <a:r>
              <a:rPr lang="en-US" dirty="0" smtClean="0"/>
              <a:t>Helps account for spatial uncertainty in both QPF and the hydrologic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flood forecasting in the western U.S. represents a more significant challenge</a:t>
            </a:r>
          </a:p>
          <a:p>
            <a:pPr lvl="1"/>
            <a:r>
              <a:rPr lang="en-US" dirty="0" smtClean="0"/>
              <a:t>Need both improved model guidance and improved forecaster understanding of the unique drivers of flash flooding in the west</a:t>
            </a:r>
          </a:p>
          <a:p>
            <a:endParaRPr lang="en-US" dirty="0"/>
          </a:p>
          <a:p>
            <a:r>
              <a:rPr lang="en-US" dirty="0" smtClean="0"/>
              <a:t>Updating WPC’s Excessive Rainfall Outlook to use a neighborhood probabilistic approach will provide more inclusive forecast guidance highlighting the threat for flash 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Explore alternative hydrologic information for neighborhood probabilities</a:t>
            </a:r>
          </a:p>
          <a:p>
            <a:pPr lvl="1"/>
            <a:r>
              <a:rPr lang="en-US" dirty="0" smtClean="0"/>
              <a:t>Precipitation recurrence intervals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 neighborhood probabilities of QPF &gt; FFG available via FTP</a:t>
            </a:r>
          </a:p>
          <a:p>
            <a:endParaRPr lang="en-US" dirty="0" smtClean="0"/>
          </a:p>
          <a:p>
            <a:r>
              <a:rPr lang="en-US" dirty="0" smtClean="0"/>
              <a:t>Continue to explore improved flash flood forecast verification</a:t>
            </a:r>
          </a:p>
          <a:p>
            <a:pPr lvl="1"/>
            <a:r>
              <a:rPr lang="en-US" dirty="0" smtClean="0"/>
              <a:t>Refine practically perfect technique</a:t>
            </a:r>
          </a:p>
          <a:p>
            <a:pPr lvl="1"/>
            <a:r>
              <a:rPr lang="en-US" dirty="0" smtClean="0"/>
              <a:t>Make verification database publically accessible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/>
              <a:t>Full experiment report </a:t>
            </a:r>
            <a:r>
              <a:rPr lang="en-US" altLang="en-US" sz="2000" dirty="0"/>
              <a:t>available at</a:t>
            </a:r>
            <a:r>
              <a:rPr lang="en-US" altLang="en-US" sz="2000" dirty="0" smtClean="0"/>
              <a:t>:</a:t>
            </a:r>
          </a:p>
          <a:p>
            <a:pPr eaLnBrk="1" hangingPunct="1"/>
            <a:r>
              <a:rPr lang="en-US" altLang="en-US" sz="2000" dirty="0"/>
              <a:t>http://www.hpc.ncep.noaa.gov/hmt/FFaIR_2014_final_report.pdf</a:t>
            </a:r>
          </a:p>
        </p:txBody>
      </p:sp>
    </p:spTree>
    <p:extLst>
      <p:ext uri="{BB962C8B-B14F-4D97-AF65-F5344CB8AC3E}">
        <p14:creationId xmlns:p14="http://schemas.microsoft.com/office/powerpoint/2010/main" val="10677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On average, flooding results in ~$8 billion </a:t>
            </a:r>
          </a:p>
          <a:p>
            <a:pPr marL="114300" indent="0">
              <a:buNone/>
            </a:pPr>
            <a:r>
              <a:rPr lang="en-US" dirty="0"/>
              <a:t>    in damages and ~90 fatalities per </a:t>
            </a:r>
            <a:r>
              <a:rPr lang="en-US" dirty="0" smtClean="0"/>
              <a:t>year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of the last 10 NWS Service Assessments </a:t>
            </a:r>
          </a:p>
          <a:p>
            <a:pPr marL="114300" indent="0">
              <a:buNone/>
            </a:pPr>
            <a:r>
              <a:rPr lang="en-US" dirty="0"/>
              <a:t>    have involved flooding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WPC Excessive Rainfall Outlooks</a:t>
            </a:r>
          </a:p>
          <a:p>
            <a:pPr lvl="1"/>
            <a:r>
              <a:rPr lang="en-US" dirty="0" smtClean="0"/>
              <a:t>Day 1-3 forecasts</a:t>
            </a:r>
          </a:p>
          <a:p>
            <a:pPr lvl="1"/>
            <a:r>
              <a:rPr lang="en-US" dirty="0" smtClean="0"/>
              <a:t>Highlight probability that rainfall will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exceed flash flood guidance at a point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WPC </a:t>
            </a:r>
            <a:r>
              <a:rPr lang="en-US" dirty="0" err="1" smtClean="0"/>
              <a:t>Mesoscale</a:t>
            </a:r>
            <a:r>
              <a:rPr lang="en-US" dirty="0" smtClean="0"/>
              <a:t> Precipitation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Discussions</a:t>
            </a:r>
          </a:p>
          <a:p>
            <a:pPr lvl="1"/>
            <a:r>
              <a:rPr lang="en-US" dirty="0" smtClean="0"/>
              <a:t>Event-driven forecasts</a:t>
            </a:r>
          </a:p>
          <a:p>
            <a:pPr lvl="1"/>
            <a:r>
              <a:rPr lang="en-US" dirty="0" smtClean="0"/>
              <a:t>Highlight regions where heavy rainfall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may lead to flash flooding in the next 1-6 hours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"/>
          <a:stretch/>
        </p:blipFill>
        <p:spPr bwMode="auto">
          <a:xfrm>
            <a:off x="5720860" y="134949"/>
            <a:ext cx="1549288" cy="1987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15788"/>
          <a:stretch/>
        </p:blipFill>
        <p:spPr bwMode="auto">
          <a:xfrm>
            <a:off x="6888649" y="1201749"/>
            <a:ext cx="1497441" cy="1987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http://www2.wpc.ncep.noaa.gov/pracperf/20141011/day123.excessive.flashflood_joint.20141011.000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67" r="1591" b="50000"/>
          <a:stretch/>
        </p:blipFill>
        <p:spPr bwMode="auto">
          <a:xfrm>
            <a:off x="4782721" y="3352799"/>
            <a:ext cx="2489381" cy="1906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phic for MPD #04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7103" b="6154"/>
          <a:stretch/>
        </p:blipFill>
        <p:spPr bwMode="auto">
          <a:xfrm>
            <a:off x="5865924" y="4724400"/>
            <a:ext cx="2489123" cy="1938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from 2013 </a:t>
            </a:r>
            <a:r>
              <a:rPr lang="en-US" dirty="0" err="1" smtClean="0"/>
              <a:t>FFaIR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resolution convection-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allowing guidance can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provide valuable information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about the flash flood threat,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particularly when paired with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hydrologic information</a:t>
            </a:r>
          </a:p>
          <a:p>
            <a:endParaRPr lang="en-US" dirty="0"/>
          </a:p>
          <a:p>
            <a:r>
              <a:rPr lang="en-US" dirty="0" smtClean="0"/>
              <a:t>Forecast verification extremely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difficult – no single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comprehensive source of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information about observed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flash flooding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2491442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2505328" cy="1762369"/>
          </a:xfrm>
          <a:prstGeom prst="rect">
            <a:avLst/>
          </a:prstGeom>
        </p:spPr>
      </p:pic>
      <p:sp>
        <p:nvSpPr>
          <p:cNvPr id="6" name="AutoShape 6" descr="ftp://ftp.wpc.ncep.noaa.gov/ffair/forecasts/20140717/ffair_pff2_valid201407180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88" y="4572000"/>
            <a:ext cx="2825912" cy="211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2767" y="4578531"/>
            <a:ext cx="96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 smtClean="0">
                <a:solidFill>
                  <a:schemeClr val="bg1"/>
                </a:solidFill>
              </a:rPr>
              <a:t>?</a:t>
            </a:r>
            <a:endParaRPr lang="en-US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Flash Flood and Intense Rainfall Experiment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July 7-25, 2014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6200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23 participants representing operations,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research, and academia</a:t>
            </a:r>
          </a:p>
          <a:p>
            <a:endParaRPr lang="en-US" dirty="0"/>
          </a:p>
          <a:p>
            <a:r>
              <a:rPr lang="en-US" dirty="0" smtClean="0"/>
              <a:t>Daily Activities</a:t>
            </a:r>
          </a:p>
          <a:p>
            <a:pPr lvl="1"/>
            <a:r>
              <a:rPr lang="en-US" dirty="0" smtClean="0"/>
              <a:t>18 </a:t>
            </a:r>
            <a:r>
              <a:rPr lang="en-US" dirty="0" err="1" smtClean="0"/>
              <a:t>hr</a:t>
            </a:r>
            <a:r>
              <a:rPr lang="en-US" dirty="0" smtClean="0"/>
              <a:t> CONUS probabilistic flash flood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outlook (18-12 UTC)</a:t>
            </a:r>
          </a:p>
          <a:p>
            <a:pPr lvl="2"/>
            <a:r>
              <a:rPr lang="en-US" dirty="0" smtClean="0"/>
              <a:t>Prototype of next generation ERO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hr</a:t>
            </a:r>
            <a:r>
              <a:rPr lang="en-US" dirty="0" smtClean="0"/>
              <a:t> event-driven probabilistic flash flood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forecasts (18-00 UTC and 00-06 UTC)</a:t>
            </a:r>
          </a:p>
          <a:p>
            <a:pPr lvl="1"/>
            <a:r>
              <a:rPr lang="en-US" dirty="0" smtClean="0"/>
              <a:t>Forecast discussion</a:t>
            </a:r>
          </a:p>
          <a:p>
            <a:pPr lvl="2"/>
            <a:r>
              <a:rPr lang="en-US" dirty="0" smtClean="0"/>
              <a:t>Used to brief concurrent HWT-Hydro </a:t>
            </a:r>
          </a:p>
          <a:p>
            <a:pPr marL="77724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experiment</a:t>
            </a:r>
          </a:p>
          <a:p>
            <a:pPr lvl="1"/>
            <a:r>
              <a:rPr lang="en-US" dirty="0" smtClean="0"/>
              <a:t>Subjective evaluation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7696200" cy="892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Explore the utility of convection-allowing models in the flash flood forecast process</a:t>
            </a:r>
            <a:endParaRPr lang="en-US" sz="2600" dirty="0"/>
          </a:p>
        </p:txBody>
      </p:sp>
      <p:pic>
        <p:nvPicPr>
          <p:cNvPr id="1026" name="Picture 2" descr="20140717_09144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6946" r="2294"/>
          <a:stretch/>
        </p:blipFill>
        <p:spPr bwMode="auto">
          <a:xfrm>
            <a:off x="5638800" y="2514600"/>
            <a:ext cx="2704123" cy="15182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tp://ftp.wpc.ncep.noaa.gov/ffair/forecasts/20140714/ffair_pff1_valid20140715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71" y="5181600"/>
            <a:ext cx="2057398" cy="15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191001"/>
            <a:ext cx="2057399" cy="15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Model Guidance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472336"/>
              </p:ext>
            </p:extLst>
          </p:nvPr>
        </p:nvGraphicFramePr>
        <p:xfrm>
          <a:off x="1066800" y="1371600"/>
          <a:ext cx="62484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Forecast Hours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Parallel NAM*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12km (parent)</a:t>
                      </a:r>
                    </a:p>
                    <a:p>
                      <a:pPr algn="ctr"/>
                      <a:r>
                        <a:rPr lang="en-US" dirty="0" smtClean="0"/>
                        <a:t>4km (nest)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 (parent)</a:t>
                      </a:r>
                    </a:p>
                    <a:p>
                      <a:pPr algn="ctr"/>
                      <a:r>
                        <a:rPr lang="en-US" dirty="0" smtClean="0"/>
                        <a:t>60 (nest)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ESRL/GSD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HRRR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SSEO</a:t>
                      </a:r>
                    </a:p>
                    <a:p>
                      <a:pPr algn="ctr"/>
                      <a:r>
                        <a:rPr lang="en-US" sz="1400" dirty="0" smtClean="0"/>
                        <a:t>(7 members)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WPC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Modified SSEO</a:t>
                      </a:r>
                    </a:p>
                    <a:p>
                      <a:pPr algn="ctr"/>
                      <a:r>
                        <a:rPr lang="en-US" sz="1400" dirty="0" smtClean="0"/>
                        <a:t>(7 members)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NCASE-TL</a:t>
                      </a:r>
                    </a:p>
                    <a:p>
                      <a:pPr algn="ctr"/>
                      <a:r>
                        <a:rPr lang="en-US" sz="1400" dirty="0" smtClean="0"/>
                        <a:t>(15 members)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ESRL/GSD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ExREF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1400" dirty="0" smtClean="0"/>
                        <a:t>(8 members)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1001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*The parallel NAM used during the experiment became operational on 12 August 2014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0092" y="5029200"/>
            <a:ext cx="7958015" cy="1551801"/>
            <a:chOff x="23446" y="5029200"/>
            <a:chExt cx="7958015" cy="1551801"/>
          </a:xfrm>
        </p:grpSpPr>
        <p:grpSp>
          <p:nvGrpSpPr>
            <p:cNvPr id="8" name="Group 7"/>
            <p:cNvGrpSpPr/>
            <p:nvPr/>
          </p:nvGrpSpPr>
          <p:grpSpPr>
            <a:xfrm>
              <a:off x="23446" y="5304051"/>
              <a:ext cx="1504461" cy="1276950"/>
              <a:chOff x="23446" y="5304051"/>
              <a:chExt cx="1504461" cy="12769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730" r="67094" b="2381"/>
              <a:stretch/>
            </p:blipFill>
            <p:spPr bwMode="auto">
              <a:xfrm>
                <a:off x="23446" y="5304051"/>
                <a:ext cx="1504461" cy="127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3446" y="5304051"/>
                <a:ext cx="150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Parallel NAM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293446" y="5029200"/>
              <a:ext cx="1516881" cy="1276950"/>
              <a:chOff x="1293446" y="5029200"/>
              <a:chExt cx="1516881" cy="127695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77" t="4036" r="33462" b="51642"/>
              <a:stretch/>
            </p:blipFill>
            <p:spPr bwMode="auto">
              <a:xfrm>
                <a:off x="1295400" y="5029200"/>
                <a:ext cx="1514927" cy="127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293446" y="5035546"/>
                <a:ext cx="150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HRRR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590800" y="5304051"/>
              <a:ext cx="1557726" cy="1276950"/>
              <a:chOff x="2590800" y="5304051"/>
              <a:chExt cx="1557726" cy="127695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06" t="53998" r="32479" b="1411"/>
              <a:stretch/>
            </p:blipFill>
            <p:spPr bwMode="auto">
              <a:xfrm>
                <a:off x="2590800" y="5304051"/>
                <a:ext cx="1557726" cy="127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590800" y="5304051"/>
                <a:ext cx="150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SSEO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886200" y="5029201"/>
              <a:ext cx="1525458" cy="1276949"/>
              <a:chOff x="3886200" y="5029201"/>
              <a:chExt cx="1525458" cy="127694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91" t="3767" r="32906" b="51374"/>
              <a:stretch/>
            </p:blipFill>
            <p:spPr bwMode="auto">
              <a:xfrm>
                <a:off x="3886200" y="5029201"/>
                <a:ext cx="1525458" cy="127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886200" y="5035546"/>
                <a:ext cx="150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Modified SSEO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181600" y="5304051"/>
              <a:ext cx="1504461" cy="1276948"/>
              <a:chOff x="5181600" y="5304051"/>
              <a:chExt cx="1504461" cy="127694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51" t="4125" b="51475"/>
              <a:stretch/>
            </p:blipFill>
            <p:spPr bwMode="auto">
              <a:xfrm>
                <a:off x="5181600" y="5304051"/>
                <a:ext cx="1489129" cy="1276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181600" y="5304051"/>
                <a:ext cx="150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NCASE-TL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477000" y="5035546"/>
              <a:ext cx="1504461" cy="1270604"/>
              <a:chOff x="6477000" y="5035546"/>
              <a:chExt cx="1504461" cy="1270604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02" r="67094" b="1411"/>
              <a:stretch/>
            </p:blipFill>
            <p:spPr bwMode="auto">
              <a:xfrm>
                <a:off x="6477000" y="5035546"/>
                <a:ext cx="1486877" cy="1270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477000" y="5035546"/>
                <a:ext cx="150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chemeClr val="bg1"/>
                    </a:solidFill>
                  </a:rPr>
                  <a:t>ExREF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39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Ensemble Forecast Tools</a:t>
            </a:r>
            <a:br>
              <a:rPr lang="en-US" dirty="0" smtClean="0"/>
            </a:br>
            <a:r>
              <a:rPr lang="en-US" sz="2800" dirty="0" smtClean="0"/>
              <a:t>Neighborhood Probabilities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/>
          <a:lstStyle/>
          <a:p>
            <a:r>
              <a:rPr lang="en-US" altLang="en-US" smtClean="0"/>
              <a:t>Probability of an event occurring within a certain distance of a grid point</a:t>
            </a:r>
          </a:p>
          <a:p>
            <a:pPr lvl="1"/>
            <a:r>
              <a:rPr lang="en-US" altLang="en-US" smtClean="0"/>
              <a:t>40 km radius</a:t>
            </a:r>
          </a:p>
          <a:p>
            <a:r>
              <a:rPr lang="en-US" altLang="en-US" smtClean="0"/>
              <a:t>Accounts for spatial uncertainty in the forecast</a:t>
            </a:r>
          </a:p>
          <a:p>
            <a:pPr lvl="1"/>
            <a:endParaRPr lang="en-US" altLang="en-US" sz="1400" smtClean="0"/>
          </a:p>
          <a:p>
            <a:pPr lvl="1"/>
            <a:endParaRPr lang="en-US" altLang="en-US" smtClean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281363" y="3921125"/>
            <a:ext cx="2124075" cy="2130425"/>
            <a:chOff x="5334000" y="4343398"/>
            <a:chExt cx="2468880" cy="2468881"/>
          </a:xfrm>
        </p:grpSpPr>
        <p:sp>
          <p:nvSpPr>
            <p:cNvPr id="16" name="Rectangle 15"/>
            <p:cNvSpPr/>
            <p:nvPr/>
          </p:nvSpPr>
          <p:spPr>
            <a:xfrm>
              <a:off x="5334000" y="4343398"/>
              <a:ext cx="2468880" cy="24688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4343398"/>
              <a:ext cx="822960" cy="8223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1.4”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56960" y="4343398"/>
              <a:ext cx="822960" cy="8223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2.4”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79920" y="4343398"/>
              <a:ext cx="822960" cy="8223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.78”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5158387"/>
              <a:ext cx="822960" cy="8223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2.3”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76230" y="5165746"/>
              <a:ext cx="822960" cy="8241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2.7”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5989932"/>
              <a:ext cx="822960" cy="8223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3.7”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76230" y="5980733"/>
              <a:ext cx="822960" cy="8223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2.8”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56960" y="5989932"/>
              <a:ext cx="822960" cy="8223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4.3”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56960" y="5165746"/>
              <a:ext cx="822960" cy="8076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1.8”</a:t>
              </a:r>
            </a:p>
          </p:txBody>
        </p:sp>
      </p:grpSp>
      <p:pic>
        <p:nvPicPr>
          <p:cNvPr id="16384" name="Picture 163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6677" b="-1428"/>
          <a:stretch>
            <a:fillRect/>
          </a:stretch>
        </p:blipFill>
        <p:spPr bwMode="auto">
          <a:xfrm>
            <a:off x="987425" y="4014788"/>
            <a:ext cx="21161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791200" y="3913188"/>
            <a:ext cx="2128838" cy="2135187"/>
            <a:chOff x="5410200" y="3810000"/>
            <a:chExt cx="2326079" cy="2332124"/>
          </a:xfrm>
        </p:grpSpPr>
        <p:grpSp>
          <p:nvGrpSpPr>
            <p:cNvPr id="16409" name="Group 26"/>
            <p:cNvGrpSpPr>
              <a:grpSpLocks/>
            </p:cNvGrpSpPr>
            <p:nvPr/>
          </p:nvGrpSpPr>
          <p:grpSpPr bwMode="auto">
            <a:xfrm>
              <a:off x="5410200" y="3810000"/>
              <a:ext cx="2326079" cy="2332124"/>
              <a:chOff x="5334000" y="4343398"/>
              <a:chExt cx="2468880" cy="246888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34000" y="4343398"/>
                <a:ext cx="2468880" cy="246888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334000" y="4343398"/>
                <a:ext cx="822960" cy="8223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156960" y="4343398"/>
                <a:ext cx="822959" cy="82234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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979920" y="4343398"/>
                <a:ext cx="822960" cy="8223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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334000" y="5158404"/>
                <a:ext cx="822960" cy="82234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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976237" y="5165747"/>
                <a:ext cx="822960" cy="82418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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334000" y="5989930"/>
                <a:ext cx="822960" cy="82234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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976237" y="5980753"/>
                <a:ext cx="822960" cy="82234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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156960" y="5989930"/>
                <a:ext cx="822959" cy="82234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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156960" y="5165747"/>
                <a:ext cx="822959" cy="807664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sym typeface="Wingdings"/>
                  </a:rPr>
                  <a:t>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410" name="Rectangle 27"/>
            <p:cNvSpPr>
              <a:spLocks noChangeArrowheads="1"/>
            </p:cNvSpPr>
            <p:nvPr/>
          </p:nvSpPr>
          <p:spPr bwMode="auto">
            <a:xfrm>
              <a:off x="5558872" y="3875524"/>
              <a:ext cx="4780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>
                  <a:sym typeface="Wingdings" pitchFamily="2" charset="2"/>
                </a:rPr>
                <a:t></a:t>
              </a:r>
              <a:endParaRPr lang="en-US" altLang="en-US" sz="3600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783263" y="3910013"/>
            <a:ext cx="2128837" cy="2133600"/>
            <a:chOff x="5410200" y="3810000"/>
            <a:chExt cx="2326079" cy="2332124"/>
          </a:xfrm>
        </p:grpSpPr>
        <p:grpSp>
          <p:nvGrpSpPr>
            <p:cNvPr id="16395" name="Group 39"/>
            <p:cNvGrpSpPr>
              <a:grpSpLocks/>
            </p:cNvGrpSpPr>
            <p:nvPr/>
          </p:nvGrpSpPr>
          <p:grpSpPr bwMode="auto">
            <a:xfrm>
              <a:off x="5410200" y="3810000"/>
              <a:ext cx="2326079" cy="2332124"/>
              <a:chOff x="5410200" y="3810000"/>
              <a:chExt cx="2326079" cy="2332124"/>
            </a:xfrm>
          </p:grpSpPr>
          <p:grpSp>
            <p:nvGrpSpPr>
              <p:cNvPr id="16397" name="Group 41"/>
              <p:cNvGrpSpPr>
                <a:grpSpLocks/>
              </p:cNvGrpSpPr>
              <p:nvPr/>
            </p:nvGrpSpPr>
            <p:grpSpPr bwMode="auto">
              <a:xfrm>
                <a:off x="5410200" y="3810000"/>
                <a:ext cx="2326079" cy="2332124"/>
                <a:chOff x="5334000" y="4343398"/>
                <a:chExt cx="2468880" cy="2468881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334000" y="4343398"/>
                  <a:ext cx="2468880" cy="2468881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334000" y="4343398"/>
                  <a:ext cx="822960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156960" y="4343398"/>
                  <a:ext cx="822961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79920" y="4343398"/>
                  <a:ext cx="822960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334000" y="5157173"/>
                  <a:ext cx="822960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976238" y="5166358"/>
                  <a:ext cx="822960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334000" y="5989319"/>
                  <a:ext cx="822960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976238" y="5980133"/>
                  <a:ext cx="822960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156960" y="5989319"/>
                  <a:ext cx="822961" cy="82296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56960" y="5166358"/>
                  <a:ext cx="822961" cy="806427"/>
                </a:xfrm>
                <a:prstGeom prst="rect">
                  <a:avLst/>
                </a:prstGeom>
                <a:solidFill>
                  <a:srgbClr val="92D050"/>
                </a:solidFill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sym typeface="Wingdings"/>
                    </a:rPr>
                    <a:t>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398" name="Rectangle 42"/>
              <p:cNvSpPr>
                <a:spLocks noChangeArrowheads="1"/>
              </p:cNvSpPr>
              <p:nvPr/>
            </p:nvSpPr>
            <p:spPr bwMode="auto">
              <a:xfrm>
                <a:off x="5558872" y="3875524"/>
                <a:ext cx="1847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</p:grpSp>
        <p:sp>
          <p:nvSpPr>
            <p:cNvPr id="16396" name="Rectangle 40"/>
            <p:cNvSpPr>
              <a:spLocks noChangeArrowheads="1"/>
            </p:cNvSpPr>
            <p:nvPr/>
          </p:nvSpPr>
          <p:spPr bwMode="auto">
            <a:xfrm>
              <a:off x="5524407" y="3875524"/>
              <a:ext cx="5469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3600">
                  <a:sym typeface="Wingdings" pitchFamily="2" charset="2"/>
                </a:rPr>
                <a:t></a:t>
              </a:r>
              <a:endParaRPr lang="en-US" altLang="en-US" sz="3600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700713" y="3613150"/>
            <a:ext cx="230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Is QPF &gt; 2”?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10417"/>
          <a:stretch>
            <a:fillRect/>
          </a:stretch>
        </p:blipFill>
        <p:spPr bwMode="auto">
          <a:xfrm>
            <a:off x="911225" y="4011613"/>
            <a:ext cx="210185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190875" y="3613150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Max member QPF</a:t>
            </a:r>
          </a:p>
        </p:txBody>
      </p:sp>
    </p:spTree>
    <p:extLst>
      <p:ext uri="{BB962C8B-B14F-4D97-AF65-F5344CB8AC3E}">
        <p14:creationId xmlns:p14="http://schemas.microsoft.com/office/powerpoint/2010/main" val="12656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Forecast Tools</a:t>
            </a:r>
            <a:br>
              <a:rPr lang="en-US" dirty="0" smtClean="0"/>
            </a:br>
            <a:r>
              <a:rPr lang="en-US" sz="2800" dirty="0" smtClean="0"/>
              <a:t>Neighborhood Probabilities</a:t>
            </a:r>
            <a:endParaRPr lang="en-US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5000"/>
          </a:xfrm>
        </p:spPr>
        <p:txBody>
          <a:bodyPr/>
          <a:lstStyle/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Probability of QPF exceeding a threshold (e.g. 3”)</a:t>
            </a:r>
          </a:p>
          <a:p>
            <a:pPr lvl="1"/>
            <a:r>
              <a:rPr lang="en-US" dirty="0" smtClean="0"/>
              <a:t>Probability of QPF exceeding FFG</a:t>
            </a:r>
          </a:p>
          <a:p>
            <a:pPr lvl="1"/>
            <a:r>
              <a:rPr lang="en-US" dirty="0" smtClean="0"/>
              <a:t>Probability of QPF exceeding % FFG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2862" y="3810000"/>
            <a:ext cx="2634502" cy="2362202"/>
            <a:chOff x="132862" y="2073029"/>
            <a:chExt cx="2634502" cy="2362202"/>
          </a:xfrm>
        </p:grpSpPr>
        <p:pic>
          <p:nvPicPr>
            <p:cNvPr id="3076" name="Picture 4" descr="ftp://ftp.wpc.ncep.noaa.gov/ffair/verification/20140709/ffair_q08_probabilistic_ff_verif_valid2014070906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5" r="66923" b="51150"/>
            <a:stretch/>
          </p:blipFill>
          <p:spPr bwMode="auto">
            <a:xfrm>
              <a:off x="132862" y="2073029"/>
              <a:ext cx="2634502" cy="236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2862" y="2073030"/>
              <a:ext cx="2634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QPF &gt; FFG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66291" y="3810000"/>
            <a:ext cx="2716192" cy="2362202"/>
            <a:chOff x="2866291" y="2073029"/>
            <a:chExt cx="2716192" cy="2362202"/>
          </a:xfrm>
        </p:grpSpPr>
        <p:pic>
          <p:nvPicPr>
            <p:cNvPr id="8" name="Picture 7" descr="ftp://ftp.wpc.ncep.noaa.gov/ffair/verification/20140709/ffair_q08_probabilistic_ff_verif_valid2014070906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91" t="2235" r="32906" b="51150"/>
            <a:stretch/>
          </p:blipFill>
          <p:spPr bwMode="auto">
            <a:xfrm>
              <a:off x="2866292" y="2073030"/>
              <a:ext cx="2716191" cy="236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866291" y="2073029"/>
              <a:ext cx="2716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QPF &gt; 90% FFG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78882" y="3810001"/>
            <a:ext cx="2634502" cy="2362201"/>
            <a:chOff x="5678882" y="2073030"/>
            <a:chExt cx="2634502" cy="2362201"/>
          </a:xfrm>
        </p:grpSpPr>
        <p:pic>
          <p:nvPicPr>
            <p:cNvPr id="9" name="Picture 8" descr="ftp://ftp.wpc.ncep.noaa.gov/ffair/verification/20140709/ffair_q08_probabilistic_ff_verif_valid2014070906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2235" b="51150"/>
            <a:stretch/>
          </p:blipFill>
          <p:spPr bwMode="auto">
            <a:xfrm>
              <a:off x="5685692" y="2073030"/>
              <a:ext cx="2627692" cy="236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678882" y="2073084"/>
              <a:ext cx="2634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QPF &gt; 75% FFG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01" y="2057400"/>
            <a:ext cx="4653290" cy="3030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9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Flash Flood Verification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01" y="1604396"/>
            <a:ext cx="7620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WPC flash flood verification database</a:t>
            </a:r>
          </a:p>
          <a:p>
            <a:pPr lvl="1"/>
            <a:r>
              <a:rPr lang="en-US" dirty="0" smtClean="0"/>
              <a:t>NWS Local Storm Reports</a:t>
            </a:r>
          </a:p>
          <a:p>
            <a:pPr lvl="2"/>
            <a:r>
              <a:rPr lang="en-US" dirty="0" smtClean="0"/>
              <a:t>Flash flood</a:t>
            </a:r>
          </a:p>
          <a:p>
            <a:pPr lvl="2"/>
            <a:r>
              <a:rPr lang="en-US" dirty="0" smtClean="0"/>
              <a:t>Flood</a:t>
            </a:r>
          </a:p>
          <a:p>
            <a:pPr lvl="1"/>
            <a:r>
              <a:rPr lang="en-US" dirty="0" smtClean="0"/>
              <a:t>NSSL </a:t>
            </a:r>
            <a:r>
              <a:rPr lang="en-US" dirty="0" err="1" smtClean="0"/>
              <a:t>mPING</a:t>
            </a:r>
            <a:r>
              <a:rPr lang="en-US" dirty="0" smtClean="0"/>
              <a:t> reports of flooding</a:t>
            </a:r>
          </a:p>
          <a:p>
            <a:pPr lvl="1"/>
            <a:r>
              <a:rPr lang="en-US" dirty="0" smtClean="0"/>
              <a:t>USGS stream gauge exceedance </a:t>
            </a:r>
          </a:p>
          <a:p>
            <a:pPr marL="411480" lvl="1" indent="0">
              <a:buNone/>
            </a:pPr>
            <a:r>
              <a:rPr lang="en-US" dirty="0" smtClean="0"/>
              <a:t>    information</a:t>
            </a:r>
          </a:p>
          <a:p>
            <a:endParaRPr lang="en-US" dirty="0"/>
          </a:p>
          <a:p>
            <a:r>
              <a:rPr lang="en-US" dirty="0" err="1" smtClean="0"/>
              <a:t>Postgres</a:t>
            </a:r>
            <a:r>
              <a:rPr lang="en-US" dirty="0" smtClean="0"/>
              <a:t> database updated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throughout the day to capture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latest observations</a:t>
            </a:r>
          </a:p>
          <a:p>
            <a:endParaRPr lang="en-US" dirty="0"/>
          </a:p>
          <a:p>
            <a:r>
              <a:rPr lang="en-US" dirty="0" smtClean="0"/>
              <a:t>Can request data for user-defined </a:t>
            </a:r>
          </a:p>
          <a:p>
            <a:pPr marL="114300" indent="0">
              <a:buNone/>
            </a:pPr>
            <a:r>
              <a:rPr lang="en-US" dirty="0" smtClean="0"/>
              <a:t>   time periods</a:t>
            </a:r>
            <a:endParaRPr lang="en-US" dirty="0"/>
          </a:p>
        </p:txBody>
      </p:sp>
      <p:pic>
        <p:nvPicPr>
          <p:cNvPr id="4100" name="Picture 4" descr="ftp://ftp.wpc.ncep.noaa.gov/ffair/verification/20140716/ffair_q02_ero_verif_valid201407161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52222" b="50000"/>
          <a:stretch/>
        </p:blipFill>
        <p:spPr bwMode="auto">
          <a:xfrm>
            <a:off x="5410200" y="1524000"/>
            <a:ext cx="29807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tp://ftp.wpc.ncep.noaa.gov/ffair/verification/20140718/ffair_q02_ero_verif_valid2014071812_final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52229" b="50000"/>
          <a:stretch/>
        </p:blipFill>
        <p:spPr bwMode="auto">
          <a:xfrm>
            <a:off x="5410200" y="4267200"/>
            <a:ext cx="2986660" cy="21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1352" y="3706446"/>
            <a:ext cx="190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Yellow – flash flood LSR</a:t>
            </a:r>
          </a:p>
          <a:p>
            <a:r>
              <a:rPr lang="en-US" sz="1400" dirty="0" smtClean="0"/>
              <a:t>Blue – flood LSR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3706446"/>
            <a:ext cx="137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Brown – </a:t>
            </a:r>
            <a:r>
              <a:rPr lang="en-US" sz="1400" dirty="0" err="1"/>
              <a:t>mPING</a:t>
            </a:r>
            <a:endParaRPr lang="en-US" sz="1400" dirty="0"/>
          </a:p>
          <a:p>
            <a:r>
              <a:rPr lang="en-US" sz="1400" dirty="0"/>
              <a:t>Pink - </a:t>
            </a:r>
            <a:r>
              <a:rPr lang="en-US" sz="1400" dirty="0" smtClean="0"/>
              <a:t>USGS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54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“Practically Perfect” Analysis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Converts point observations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into contoured probabilistic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forecast areas using a Gaussian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weighted function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Work in progress</a:t>
            </a:r>
          </a:p>
          <a:p>
            <a:pPr lvl="1"/>
            <a:r>
              <a:rPr lang="en-US" dirty="0" smtClean="0"/>
              <a:t>Consider including additional data</a:t>
            </a:r>
          </a:p>
          <a:p>
            <a:pPr lvl="2"/>
            <a:r>
              <a:rPr lang="en-US" dirty="0" smtClean="0"/>
              <a:t>Heavy rain LSRs</a:t>
            </a:r>
          </a:p>
          <a:p>
            <a:pPr lvl="2"/>
            <a:r>
              <a:rPr lang="en-US" dirty="0" smtClean="0"/>
              <a:t>Flash flood warnings</a:t>
            </a:r>
          </a:p>
          <a:p>
            <a:pPr lvl="2"/>
            <a:r>
              <a:rPr lang="en-US" dirty="0" smtClean="0"/>
              <a:t>QPE</a:t>
            </a:r>
          </a:p>
          <a:p>
            <a:pPr lvl="1"/>
            <a:r>
              <a:rPr lang="en-US" dirty="0" smtClean="0"/>
              <a:t>Consider weighting datasets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differently based on quality of data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source and relevance to flash flooding</a:t>
            </a:r>
          </a:p>
          <a:p>
            <a:pPr lvl="1"/>
            <a:endParaRPr lang="en-US" dirty="0"/>
          </a:p>
        </p:txBody>
      </p:sp>
      <p:pic>
        <p:nvPicPr>
          <p:cNvPr id="5122" name="Picture 2" descr="ftp://ftp.wpc.ncep.noaa.gov/ffair/verification/20140716/ffair_q02_ero_verif_valid201407161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4" r="51795"/>
          <a:stretch/>
        </p:blipFill>
        <p:spPr bwMode="auto">
          <a:xfrm>
            <a:off x="5410200" y="3733800"/>
            <a:ext cx="2980798" cy="19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tp://ftp.wpc.ncep.noaa.gov/ffair/verification/20140716/ffair_q02_ero_verif_valid201407161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52222" b="50000"/>
          <a:stretch/>
        </p:blipFill>
        <p:spPr bwMode="auto">
          <a:xfrm>
            <a:off x="5410200" y="1524000"/>
            <a:ext cx="29807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1166</TotalTime>
  <Words>788</Words>
  <Application>Microsoft Office PowerPoint</Application>
  <PresentationFormat>On-screen Show (4:3)</PresentationFormat>
  <Paragraphs>195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The 2014 Flash Flood and Intense Rainfall Experiment</vt:lpstr>
      <vt:lpstr>Motivation</vt:lpstr>
      <vt:lpstr>Lessons Learned from 2013 FFaIR</vt:lpstr>
      <vt:lpstr>Flash Flood and Intense Rainfall Experiment July 7-25, 2014</vt:lpstr>
      <vt:lpstr>Featured Model Guidance</vt:lpstr>
      <vt:lpstr>Ensemble Forecast Tools Neighborhood Probabilities</vt:lpstr>
      <vt:lpstr>Ensemble Forecast Tools Neighborhood Probabilities</vt:lpstr>
      <vt:lpstr>Flash Flood Verification Database</vt:lpstr>
      <vt:lpstr>“Practically Perfect” Analysis Technique</vt:lpstr>
      <vt:lpstr>Experiment Findings</vt:lpstr>
      <vt:lpstr>Experiment Findings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2014 Flash Flood and Intense Rainfall Experiment</dc:title>
  <dc:creator>Faye Barthold</dc:creator>
  <cp:lastModifiedBy>Faye Barthold</cp:lastModifiedBy>
  <cp:revision>42</cp:revision>
  <dcterms:created xsi:type="dcterms:W3CDTF">2014-10-14T17:49:55Z</dcterms:created>
  <dcterms:modified xsi:type="dcterms:W3CDTF">2014-11-05T18:11:06Z</dcterms:modified>
</cp:coreProperties>
</file>