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2" r:id="rId4"/>
    <p:sldId id="257" r:id="rId5"/>
    <p:sldId id="265" r:id="rId6"/>
    <p:sldId id="263" r:id="rId7"/>
    <p:sldId id="264" r:id="rId8"/>
    <p:sldId id="266" r:id="rId9"/>
    <p:sldId id="259" r:id="rId10"/>
    <p:sldId id="271" r:id="rId11"/>
    <p:sldId id="272" r:id="rId12"/>
    <p:sldId id="275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96" y="-1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E06C-925E-4ACB-B225-BB8ECA1770B2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6D7DAB-9968-41EE-9C7C-50E6FA6F05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E06C-925E-4ACB-B225-BB8ECA1770B2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7DAB-9968-41EE-9C7C-50E6FA6F0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E06C-925E-4ACB-B225-BB8ECA1770B2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7DAB-9968-41EE-9C7C-50E6FA6F0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E06C-925E-4ACB-B225-BB8ECA1770B2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7DAB-9968-41EE-9C7C-50E6FA6F0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E06C-925E-4ACB-B225-BB8ECA1770B2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7DAB-9968-41EE-9C7C-50E6FA6F0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E06C-925E-4ACB-B225-BB8ECA1770B2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7DAB-9968-41EE-9C7C-50E6FA6F05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E06C-925E-4ACB-B225-BB8ECA1770B2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7DAB-9968-41EE-9C7C-50E6FA6F05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E06C-925E-4ACB-B225-BB8ECA1770B2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7DAB-9968-41EE-9C7C-50E6FA6F0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E06C-925E-4ACB-B225-BB8ECA1770B2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7DAB-9968-41EE-9C7C-50E6FA6F0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E06C-925E-4ACB-B225-BB8ECA1770B2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7DAB-9968-41EE-9C7C-50E6FA6F0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E06C-925E-4ACB-B225-BB8ECA1770B2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7DAB-9968-41EE-9C7C-50E6FA6F0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0D83E06C-925E-4ACB-B225-BB8ECA1770B2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76D7DAB-9968-41EE-9C7C-50E6FA6F05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458200" cy="3352800"/>
          </a:xfrm>
        </p:spPr>
        <p:txBody>
          <a:bodyPr anchor="t" anchorCtr="0">
            <a:normAutofit fontScale="90000"/>
          </a:bodyPr>
          <a:lstStyle/>
          <a:p>
            <a:r>
              <a:rPr lang="en-US" b="1" dirty="0" smtClean="0"/>
              <a:t>Recent Advancements from the Research-to-Operations (R2O) Process at HMT-WPC 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33800"/>
            <a:ext cx="8458200" cy="28194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Thomas E. Workoff</a:t>
            </a:r>
            <a:r>
              <a:rPr lang="en-US" sz="2400" baseline="30000" dirty="0"/>
              <a:t>1,2</a:t>
            </a:r>
            <a:r>
              <a:rPr lang="en-US" sz="2400" dirty="0"/>
              <a:t>, Faye E. Barthold</a:t>
            </a:r>
            <a:r>
              <a:rPr lang="en-US" sz="2400" baseline="30000" dirty="0"/>
              <a:t>1,3</a:t>
            </a:r>
            <a:r>
              <a:rPr lang="en-US" sz="2400" dirty="0"/>
              <a:t>, Michael J. Bodner</a:t>
            </a:r>
            <a:r>
              <a:rPr lang="en-US" sz="2400" baseline="30000" dirty="0"/>
              <a:t>1</a:t>
            </a:r>
            <a:r>
              <a:rPr lang="en-US" sz="2400" dirty="0"/>
              <a:t>, David R. Novak</a:t>
            </a:r>
            <a:r>
              <a:rPr lang="en-US" sz="2400" baseline="30000" dirty="0"/>
              <a:t>1</a:t>
            </a:r>
            <a:r>
              <a:rPr lang="en-US" sz="2400" dirty="0"/>
              <a:t>, Brad Ferrier</a:t>
            </a:r>
            <a:r>
              <a:rPr lang="en-US" sz="2400" baseline="30000" dirty="0"/>
              <a:t>3,4</a:t>
            </a:r>
            <a:r>
              <a:rPr lang="en-US" sz="2400" dirty="0"/>
              <a:t>, and Wallace A. </a:t>
            </a:r>
            <a:r>
              <a:rPr lang="en-US" sz="2400" dirty="0" smtClean="0"/>
              <a:t>Hogsett</a:t>
            </a:r>
            <a:r>
              <a:rPr lang="en-US" sz="2400" baseline="30000" dirty="0" smtClean="0"/>
              <a:t>1*</a:t>
            </a:r>
            <a:r>
              <a:rPr lang="en-US" sz="2400" dirty="0" smtClean="0"/>
              <a:t> </a:t>
            </a:r>
          </a:p>
          <a:p>
            <a:endParaRPr lang="en-US" dirty="0"/>
          </a:p>
          <a:p>
            <a:r>
              <a:rPr lang="en-US" sz="1700" baseline="30000" dirty="0"/>
              <a:t>1</a:t>
            </a:r>
            <a:r>
              <a:rPr lang="en-US" sz="1700" dirty="0"/>
              <a:t>NOAA/NWS/Weather Prediction Center, College Park, MD</a:t>
            </a:r>
          </a:p>
          <a:p>
            <a:r>
              <a:rPr lang="en-US" sz="1700" baseline="30000" dirty="0"/>
              <a:t>2</a:t>
            </a:r>
            <a:r>
              <a:rPr lang="en-US" sz="1700" dirty="0"/>
              <a:t>Systems Research Group, Inc., Colorado Springs, CO</a:t>
            </a:r>
          </a:p>
          <a:p>
            <a:r>
              <a:rPr lang="en-US" sz="1700" baseline="30000" dirty="0"/>
              <a:t>3</a:t>
            </a:r>
            <a:r>
              <a:rPr lang="en-US" sz="1700" dirty="0"/>
              <a:t>I.M. Systems Group, Inc., Rockville, MD</a:t>
            </a:r>
          </a:p>
          <a:p>
            <a:r>
              <a:rPr lang="en-US" sz="1700" baseline="30000" dirty="0"/>
              <a:t>4</a:t>
            </a:r>
            <a:r>
              <a:rPr lang="en-US" sz="1700" dirty="0"/>
              <a:t>NCEP/Environmental Modeling Center, Camp Springs, </a:t>
            </a:r>
            <a:r>
              <a:rPr lang="en-US" sz="1700" dirty="0" smtClean="0"/>
              <a:t>MD</a:t>
            </a:r>
          </a:p>
          <a:p>
            <a:r>
              <a:rPr lang="en-US" sz="1700" dirty="0" smtClean="0"/>
              <a:t>*Current affiliation: Weather Analytics, Inc., Bethesda, MD</a:t>
            </a:r>
            <a:endParaRPr lang="en-US" sz="17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48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289560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400" dirty="0"/>
              <a:t>Day 4-7 Probability of &gt;.1” of frozen precipitation</a:t>
            </a:r>
          </a:p>
          <a:p>
            <a:pPr marL="685800" lvl="1" indent="-366713"/>
            <a:r>
              <a:rPr lang="en-US" dirty="0"/>
              <a:t>24 hour </a:t>
            </a:r>
            <a:r>
              <a:rPr lang="en-US" dirty="0" smtClean="0"/>
              <a:t>forecasts: day </a:t>
            </a:r>
            <a:r>
              <a:rPr lang="en-US" dirty="0"/>
              <a:t>4, 5, 6 and 7</a:t>
            </a:r>
          </a:p>
          <a:p>
            <a:pPr marL="461963" indent="-461963"/>
            <a:r>
              <a:rPr lang="en-US" sz="2400" dirty="0"/>
              <a:t>D</a:t>
            </a:r>
            <a:r>
              <a:rPr lang="en-US" sz="2400" dirty="0" smtClean="0"/>
              <a:t>evelop Guidance:</a:t>
            </a:r>
          </a:p>
          <a:p>
            <a:pPr marL="685800" lvl="1" indent="-366713"/>
            <a:r>
              <a:rPr lang="en-US" sz="1600" i="1" dirty="0" smtClean="0"/>
              <a:t>Disaggregate WPC Day 4-5, Day 6-7 QPF</a:t>
            </a:r>
          </a:p>
          <a:p>
            <a:pPr marL="685800" lvl="1" indent="-366713"/>
            <a:r>
              <a:rPr lang="en-US" sz="1600" i="1" dirty="0" smtClean="0"/>
              <a:t>Use GEFS and ECENS to generate CDF to extract probabilities of &gt;.1” QPF</a:t>
            </a:r>
          </a:p>
          <a:p>
            <a:pPr marL="685800" lvl="1" indent="-366713"/>
            <a:r>
              <a:rPr lang="en-US" sz="1600" i="1" dirty="0" smtClean="0"/>
              <a:t>Combine with ensemble probability of frozen precipitation from GEFS and ECENS</a:t>
            </a:r>
            <a:endParaRPr lang="en-US" sz="1600" i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228600"/>
            <a:ext cx="83820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dirty="0" smtClean="0"/>
              <a:t>Goal: Extend Winter Weather Guidance into Days 4-7 (2014)</a:t>
            </a:r>
            <a:endParaRPr lang="en-US" dirty="0"/>
          </a:p>
        </p:txBody>
      </p:sp>
      <p:pic>
        <p:nvPicPr>
          <p:cNvPr id="15" name="Picture 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419600"/>
            <a:ext cx="2770632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977" y="4419600"/>
            <a:ext cx="2766623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915" y="4419600"/>
            <a:ext cx="2768685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" name="Rectangle 4"/>
          <p:cNvSpPr>
            <a:spLocks/>
          </p:cNvSpPr>
          <p:nvPr/>
        </p:nvSpPr>
        <p:spPr bwMode="auto">
          <a:xfrm>
            <a:off x="152400" y="6324600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048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049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621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193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4765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337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3909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481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err="1">
                <a:solidFill>
                  <a:srgbClr val="FFFF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Prob</a:t>
            </a:r>
            <a:r>
              <a:rPr lang="en-US" altLang="en-US" sz="1400" b="1" dirty="0">
                <a:solidFill>
                  <a:srgbClr val="FFFF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of WPC QPC   &gt;= 0.10”</a:t>
            </a:r>
          </a:p>
        </p:txBody>
      </p:sp>
      <p:sp>
        <p:nvSpPr>
          <p:cNvPr id="20" name="Rectangle 5"/>
          <p:cNvSpPr>
            <a:spLocks/>
          </p:cNvSpPr>
          <p:nvPr/>
        </p:nvSpPr>
        <p:spPr bwMode="auto">
          <a:xfrm>
            <a:off x="3200400" y="6314899"/>
            <a:ext cx="2681094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048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049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621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193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4765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337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3909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481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FF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Ensemble </a:t>
            </a:r>
            <a:r>
              <a:rPr lang="en-US" altLang="en-US" sz="1400" b="1" dirty="0" err="1">
                <a:solidFill>
                  <a:srgbClr val="FFFF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Prob</a:t>
            </a:r>
            <a:r>
              <a:rPr lang="en-US" altLang="en-US" sz="1400" b="1" dirty="0">
                <a:solidFill>
                  <a:srgbClr val="FFFF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of </a:t>
            </a:r>
            <a:r>
              <a:rPr lang="en-US" altLang="en-US" sz="1400" b="1" dirty="0" err="1" smtClean="0">
                <a:solidFill>
                  <a:srgbClr val="FFFF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Fzn</a:t>
            </a:r>
            <a:r>
              <a:rPr lang="en-US" altLang="en-US" sz="1400" b="1" dirty="0" smtClean="0">
                <a:solidFill>
                  <a:srgbClr val="FFFF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sz="1400" b="1" dirty="0" err="1" smtClean="0">
                <a:solidFill>
                  <a:srgbClr val="FFFF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Precip</a:t>
            </a:r>
            <a:endParaRPr lang="en-US" altLang="en-US" sz="1400" b="1" dirty="0">
              <a:solidFill>
                <a:srgbClr val="FFFF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21" name="Rectangle 7"/>
          <p:cNvSpPr>
            <a:spLocks/>
          </p:cNvSpPr>
          <p:nvPr/>
        </p:nvSpPr>
        <p:spPr bwMode="auto">
          <a:xfrm>
            <a:off x="6172200" y="6324600"/>
            <a:ext cx="2768685" cy="31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048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049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621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193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4765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337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3909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481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err="1">
                <a:solidFill>
                  <a:srgbClr val="FFFF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Prob</a:t>
            </a:r>
            <a:r>
              <a:rPr lang="en-US" altLang="en-US" sz="1400" b="1" dirty="0">
                <a:solidFill>
                  <a:srgbClr val="FFFF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of Winter </a:t>
            </a:r>
            <a:r>
              <a:rPr lang="en-US" altLang="en-US" sz="1400" b="1" dirty="0" err="1">
                <a:solidFill>
                  <a:srgbClr val="FFFF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Precip</a:t>
            </a:r>
            <a:r>
              <a:rPr lang="en-US" altLang="en-US" sz="1400" b="1" dirty="0">
                <a:solidFill>
                  <a:srgbClr val="FFFF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sz="1400" b="1" dirty="0" smtClean="0">
                <a:solidFill>
                  <a:srgbClr val="FFFF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&gt; </a:t>
            </a:r>
            <a:r>
              <a:rPr lang="en-US" altLang="en-US" sz="1400" b="1" dirty="0">
                <a:solidFill>
                  <a:srgbClr val="FFFF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0.10”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869" y="4114800"/>
            <a:ext cx="2311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of Mike </a:t>
            </a:r>
            <a:r>
              <a:rPr lang="en-US" sz="1200" dirty="0" err="1" smtClean="0"/>
              <a:t>Bodner</a:t>
            </a:r>
            <a:r>
              <a:rPr lang="en-US" sz="1200" dirty="0" smtClean="0"/>
              <a:t>, WPC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4804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510540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400" dirty="0"/>
              <a:t>Day 4-7 Probability of &gt;.1” of frozen precipitation</a:t>
            </a:r>
          </a:p>
          <a:p>
            <a:pPr marL="685800" lvl="1" indent="-366713"/>
            <a:r>
              <a:rPr lang="en-US" dirty="0"/>
              <a:t>24 hour </a:t>
            </a:r>
            <a:r>
              <a:rPr lang="en-US" dirty="0" smtClean="0"/>
              <a:t>forecasts: day </a:t>
            </a:r>
            <a:r>
              <a:rPr lang="en-US" dirty="0"/>
              <a:t>4, 5, 6 and 7</a:t>
            </a:r>
          </a:p>
          <a:p>
            <a:pPr marL="461963" indent="-461963"/>
            <a:r>
              <a:rPr lang="en-US" sz="2400" dirty="0"/>
              <a:t>D</a:t>
            </a:r>
            <a:r>
              <a:rPr lang="en-US" sz="2400" dirty="0" smtClean="0"/>
              <a:t>evelop Guidance</a:t>
            </a:r>
          </a:p>
          <a:p>
            <a:pPr marL="461963" indent="-461963"/>
            <a:r>
              <a:rPr lang="en-US" sz="2400" dirty="0" smtClean="0"/>
              <a:t>Develop Verification</a:t>
            </a:r>
          </a:p>
          <a:p>
            <a:pPr marL="736283" lvl="1" indent="-461963"/>
            <a:r>
              <a:rPr lang="en-US" dirty="0" smtClean="0"/>
              <a:t>Stage IV &amp; RTMA data to highlight areas of &gt;.1” and &lt;=0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Tested and evaluated in the 2014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Winter Weather Experiment</a:t>
            </a:r>
          </a:p>
          <a:p>
            <a:pPr marL="731520" lvl="1" indent="-457200">
              <a:spcBef>
                <a:spcPts val="0"/>
              </a:spcBef>
            </a:pPr>
            <a:r>
              <a:rPr lang="en-US" dirty="0" smtClean="0"/>
              <a:t>Forecasters issue Day 4-7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PWQPF &gt; .1”</a:t>
            </a:r>
          </a:p>
          <a:p>
            <a:pPr marL="731520" lvl="1" indent="-457200">
              <a:spcBef>
                <a:spcPts val="0"/>
              </a:spcBef>
            </a:pPr>
            <a:r>
              <a:rPr lang="en-US" dirty="0" smtClean="0"/>
              <a:t>Subjective &amp; objective evaluation of </a:t>
            </a:r>
          </a:p>
          <a:p>
            <a:pPr marL="457200" lvl="2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sz="1800" dirty="0" smtClean="0"/>
              <a:t>experimental forecasts and model </a:t>
            </a:r>
          </a:p>
          <a:p>
            <a:pPr marL="457200" lvl="2" indent="0">
              <a:spcBef>
                <a:spcPts val="0"/>
              </a:spcBef>
              <a:buNone/>
            </a:pPr>
            <a:r>
              <a:rPr lang="en-US" sz="1800" dirty="0"/>
              <a:t> </a:t>
            </a:r>
            <a:r>
              <a:rPr lang="en-US" sz="1800" dirty="0" smtClean="0"/>
              <a:t>    guidance</a:t>
            </a:r>
          </a:p>
          <a:p>
            <a:pPr marL="736283" lvl="1" indent="-461963"/>
            <a:endParaRPr lang="en-US" sz="260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228600"/>
            <a:ext cx="83820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dirty="0" smtClean="0"/>
              <a:t>Goal: Extend Winter Weather Guidance into Days 4-7 (2014)</a:t>
            </a:r>
            <a:endParaRPr lang="en-US" dirty="0"/>
          </a:p>
        </p:txBody>
      </p:sp>
      <p:pic>
        <p:nvPicPr>
          <p:cNvPr id="11" name="Picture 4" descr="Day 1 verification graphic not avail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567" y="3657600"/>
            <a:ext cx="3522133" cy="2641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6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10540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400" dirty="0" smtClean="0">
                <a:solidFill>
                  <a:srgbClr val="FFFF00"/>
                </a:solidFill>
              </a:rPr>
              <a:t>2014 Winter Weather Experiment Results</a:t>
            </a:r>
          </a:p>
          <a:p>
            <a:pPr marL="685800" indent="-457200">
              <a:buAutoNum type="arabicParenR"/>
            </a:pPr>
            <a:r>
              <a:rPr lang="en-US" dirty="0"/>
              <a:t>Results were </a:t>
            </a:r>
            <a:r>
              <a:rPr lang="en-US" dirty="0" smtClean="0"/>
              <a:t>promising….but </a:t>
            </a:r>
            <a:r>
              <a:rPr lang="en-US" dirty="0"/>
              <a:t>not perfect</a:t>
            </a:r>
          </a:p>
          <a:p>
            <a:pPr marL="911225" lvl="2" indent="-334963">
              <a:buFont typeface="Wingdings" panose="05000000000000000000" pitchFamily="2" charset="2"/>
              <a:buChar char="Ø"/>
            </a:pPr>
            <a:r>
              <a:rPr lang="en-US" dirty="0"/>
              <a:t>Do have predictability, </a:t>
            </a:r>
            <a:r>
              <a:rPr lang="en-US" dirty="0" smtClean="0"/>
              <a:t>inconsistent/decreases </a:t>
            </a:r>
            <a:r>
              <a:rPr lang="en-US" dirty="0"/>
              <a:t>from day 4 to day 7</a:t>
            </a:r>
          </a:p>
          <a:p>
            <a:pPr marL="685800" indent="-457200">
              <a:buAutoNum type="arabicParenR"/>
            </a:pPr>
            <a:r>
              <a:rPr lang="en-US" dirty="0"/>
              <a:t>Multi-ensemble approach is most </a:t>
            </a:r>
            <a:r>
              <a:rPr lang="en-US" dirty="0" smtClean="0"/>
              <a:t>effective</a:t>
            </a:r>
          </a:p>
          <a:p>
            <a:pPr marL="911225" lvl="1" indent="-334963">
              <a:buFont typeface="Wingdings" panose="05000000000000000000" pitchFamily="2" charset="2"/>
              <a:buChar char="Ø"/>
            </a:pPr>
            <a:r>
              <a:rPr lang="en-US" sz="1600" dirty="0" smtClean="0"/>
              <a:t>Guidance was under-dispersed</a:t>
            </a:r>
            <a:endParaRPr lang="en-US" sz="1600" dirty="0"/>
          </a:p>
          <a:p>
            <a:pPr marL="685800" indent="-457200">
              <a:buAutoNum type="arabicParenR"/>
            </a:pPr>
            <a:r>
              <a:rPr lang="en-US" dirty="0" smtClean="0"/>
              <a:t>GEFS </a:t>
            </a:r>
            <a:r>
              <a:rPr lang="en-US" dirty="0"/>
              <a:t>P</a:t>
            </a:r>
            <a:r>
              <a:rPr lang="en-US" dirty="0" smtClean="0"/>
              <a:t>-type </a:t>
            </a:r>
            <a:r>
              <a:rPr lang="en-US" dirty="0"/>
              <a:t>was </a:t>
            </a:r>
            <a:r>
              <a:rPr lang="en-US" dirty="0" smtClean="0"/>
              <a:t>problematic</a:t>
            </a:r>
          </a:p>
          <a:p>
            <a:pPr marL="911225" lvl="1" indent="-334963">
              <a:buFont typeface="Wingdings" panose="05000000000000000000" pitchFamily="2" charset="2"/>
              <a:buChar char="Ø"/>
            </a:pPr>
            <a:r>
              <a:rPr lang="en-US" sz="1600" dirty="0" smtClean="0"/>
              <a:t>Conditional on </a:t>
            </a:r>
            <a:r>
              <a:rPr lang="en-US" sz="1600" dirty="0" err="1" smtClean="0"/>
              <a:t>precip</a:t>
            </a:r>
            <a:r>
              <a:rPr lang="en-US" sz="1600" dirty="0" smtClean="0"/>
              <a:t> caused problems</a:t>
            </a:r>
            <a:endParaRPr lang="en-US" sz="1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228600"/>
            <a:ext cx="83820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dirty="0" smtClean="0"/>
              <a:t>Goal: Extend Winter Weather Guidance into Days 4-7 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79914"/>
            <a:ext cx="6172200" cy="3781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38600"/>
            <a:ext cx="34671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00499"/>
            <a:ext cx="4507832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92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6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6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10540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400" dirty="0" smtClean="0">
                <a:solidFill>
                  <a:srgbClr val="FFFF00"/>
                </a:solidFill>
              </a:rPr>
              <a:t>2014 Winter Weather Experiment Results</a:t>
            </a:r>
          </a:p>
          <a:p>
            <a:pPr marL="685800" indent="-457200">
              <a:buAutoNum type="arabicParenR"/>
            </a:pPr>
            <a:r>
              <a:rPr lang="en-US" dirty="0"/>
              <a:t>Results were </a:t>
            </a:r>
            <a:r>
              <a:rPr lang="en-US" dirty="0" smtClean="0"/>
              <a:t>promising….but </a:t>
            </a:r>
            <a:r>
              <a:rPr lang="en-US" dirty="0"/>
              <a:t>not perfect</a:t>
            </a:r>
          </a:p>
          <a:p>
            <a:pPr marL="911225" lvl="2" indent="-334963">
              <a:buFont typeface="Wingdings" panose="05000000000000000000" pitchFamily="2" charset="2"/>
              <a:buChar char="Ø"/>
            </a:pPr>
            <a:r>
              <a:rPr lang="en-US" dirty="0"/>
              <a:t>Do have predictability, </a:t>
            </a:r>
            <a:r>
              <a:rPr lang="en-US" dirty="0" smtClean="0"/>
              <a:t>inconsistent/decreases </a:t>
            </a:r>
            <a:r>
              <a:rPr lang="en-US" dirty="0"/>
              <a:t>from day 4 to day 7</a:t>
            </a:r>
          </a:p>
          <a:p>
            <a:pPr marL="685800" indent="-457200">
              <a:buAutoNum type="arabicParenR"/>
            </a:pPr>
            <a:r>
              <a:rPr lang="en-US" dirty="0"/>
              <a:t>Multi-ensemble approach is most </a:t>
            </a:r>
            <a:r>
              <a:rPr lang="en-US" dirty="0" smtClean="0"/>
              <a:t>effective</a:t>
            </a:r>
          </a:p>
          <a:p>
            <a:pPr marL="911225" lvl="1" indent="-334963">
              <a:buFont typeface="Wingdings" panose="05000000000000000000" pitchFamily="2" charset="2"/>
              <a:buChar char="Ø"/>
            </a:pPr>
            <a:r>
              <a:rPr lang="en-US" sz="1600" dirty="0" smtClean="0"/>
              <a:t>Guidance was under-dispersed</a:t>
            </a:r>
            <a:endParaRPr lang="en-US" sz="1600" dirty="0"/>
          </a:p>
          <a:p>
            <a:pPr marL="685800" indent="-457200">
              <a:buAutoNum type="arabicParenR"/>
            </a:pPr>
            <a:r>
              <a:rPr lang="en-US" dirty="0" smtClean="0"/>
              <a:t>GEFS </a:t>
            </a:r>
            <a:r>
              <a:rPr lang="en-US" dirty="0"/>
              <a:t>P</a:t>
            </a:r>
            <a:r>
              <a:rPr lang="en-US" dirty="0" smtClean="0"/>
              <a:t>-type </a:t>
            </a:r>
            <a:r>
              <a:rPr lang="en-US" dirty="0"/>
              <a:t>was </a:t>
            </a:r>
            <a:r>
              <a:rPr lang="en-US" dirty="0" smtClean="0"/>
              <a:t>problematic</a:t>
            </a:r>
          </a:p>
          <a:p>
            <a:pPr marL="911225" lvl="1" indent="-334963">
              <a:buFont typeface="Wingdings" panose="05000000000000000000" pitchFamily="2" charset="2"/>
              <a:buChar char="Ø"/>
            </a:pPr>
            <a:r>
              <a:rPr lang="en-US" sz="1600" dirty="0" smtClean="0"/>
              <a:t>Conditional on </a:t>
            </a:r>
            <a:r>
              <a:rPr lang="en-US" sz="1600" dirty="0" err="1" smtClean="0"/>
              <a:t>precip</a:t>
            </a:r>
            <a:r>
              <a:rPr lang="en-US" sz="1600" dirty="0" smtClean="0"/>
              <a:t> caused problems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</a:rPr>
              <a:t>2014-15 Winter Season</a:t>
            </a:r>
          </a:p>
          <a:p>
            <a:pPr lvl="2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Add </a:t>
            </a:r>
            <a:r>
              <a:rPr lang="en-US" sz="2000" dirty="0"/>
              <a:t>CMCE for 90 member ‘super ensemble’</a:t>
            </a:r>
          </a:p>
          <a:p>
            <a:pPr lvl="2" indent="-457200">
              <a:buFont typeface="Wingdings" panose="05000000000000000000" pitchFamily="2" charset="2"/>
              <a:buChar char="Ø"/>
            </a:pPr>
            <a:r>
              <a:rPr lang="en-US" sz="2000" dirty="0"/>
              <a:t>Replace with algorithmic p-type </a:t>
            </a:r>
            <a:r>
              <a:rPr lang="en-US" sz="2000" dirty="0" smtClean="0"/>
              <a:t>approach</a:t>
            </a:r>
          </a:p>
          <a:p>
            <a:pPr marL="685800" lvl="1" indent="-457200">
              <a:buFont typeface="Wingdings" panose="05000000000000000000" pitchFamily="2" charset="2"/>
              <a:buChar char="Ø"/>
            </a:pPr>
            <a:r>
              <a:rPr lang="en-US" sz="2400" b="1" i="1" u="sng" dirty="0" smtClean="0">
                <a:solidFill>
                  <a:srgbClr val="92D050"/>
                </a:solidFill>
              </a:rPr>
              <a:t>Released </a:t>
            </a:r>
            <a:r>
              <a:rPr lang="en-US" sz="2400" b="1" i="1" u="sng" dirty="0">
                <a:solidFill>
                  <a:srgbClr val="92D050"/>
                </a:solidFill>
              </a:rPr>
              <a:t>to the field (NWS) starting December </a:t>
            </a:r>
            <a:r>
              <a:rPr lang="en-US" sz="2400" b="1" i="1" u="sng" dirty="0" smtClean="0">
                <a:solidFill>
                  <a:srgbClr val="92D050"/>
                </a:solidFill>
              </a:rPr>
              <a:t>1</a:t>
            </a:r>
          </a:p>
          <a:p>
            <a:pPr marL="41148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00"/>
                </a:solidFill>
              </a:rPr>
              <a:t>2014-15 Winter </a:t>
            </a:r>
            <a:r>
              <a:rPr lang="en-US" sz="2400" dirty="0" smtClean="0">
                <a:solidFill>
                  <a:srgbClr val="FFFF00"/>
                </a:solidFill>
              </a:rPr>
              <a:t>Weather Experiment</a:t>
            </a:r>
          </a:p>
          <a:p>
            <a:pPr marL="685800" lvl="1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Freezing rain, 5” snow</a:t>
            </a:r>
            <a:endParaRPr lang="en-US" sz="2000" dirty="0"/>
          </a:p>
          <a:p>
            <a:pPr marL="411480" indent="-45720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228600"/>
            <a:ext cx="83820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dirty="0" smtClean="0"/>
              <a:t>Goal: Extend Winter Weather Guidance into Days 4-7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96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5562600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2" algn="ctr"/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Accelerate the transfer of scientific and technological innovations </a:t>
            </a:r>
            <a:r>
              <a:rPr lang="en-US" sz="2400" b="1" i="1" dirty="0">
                <a:solidFill>
                  <a:schemeClr val="tx1">
                    <a:lumMod val="95000"/>
                  </a:schemeClr>
                </a:solidFill>
              </a:rPr>
              <a:t>into operations to enhance WPC products and </a:t>
            </a:r>
            <a:r>
              <a:rPr lang="en-US" sz="2400" b="1" i="1" dirty="0" smtClean="0">
                <a:solidFill>
                  <a:schemeClr val="tx1">
                    <a:lumMod val="95000"/>
                  </a:schemeClr>
                </a:solidFill>
              </a:rPr>
              <a:t>services.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 anchor="t" anchorCtr="0"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HMT-WPC: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we do?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8795" y="1194137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WPC Mission Statement: A leader in the collaborative weather forecast process delivering responsive, accurate, and reliable national forecasts and analyses. 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413" y="2118360"/>
            <a:ext cx="5068563" cy="312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4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600200"/>
            <a:ext cx="8229600" cy="403986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600" dirty="0" smtClean="0"/>
              <a:t>The R2O Process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2800" dirty="0" smtClean="0"/>
              <a:t>Identify the problem(s)</a:t>
            </a:r>
          </a:p>
          <a:p>
            <a:pPr marL="393192" lvl="1" indent="0">
              <a:buClrTx/>
              <a:buNone/>
            </a:pPr>
            <a:endParaRPr lang="en-US" sz="1600" dirty="0" smtClean="0"/>
          </a:p>
          <a:p>
            <a:pPr marL="973836" lvl="2" indent="-342900">
              <a:buClrTx/>
              <a:buFont typeface="+mj-lt"/>
              <a:buAutoNum type="arabicParenR"/>
            </a:pPr>
            <a:r>
              <a:rPr lang="en-US" sz="2400" dirty="0" smtClean="0"/>
              <a:t>“How do we improve our forecasts?”</a:t>
            </a:r>
          </a:p>
          <a:p>
            <a:pPr marL="914400" lvl="3" indent="0">
              <a:buClrTx/>
              <a:buNone/>
            </a:pPr>
            <a:endParaRPr lang="en-US" sz="1600" dirty="0" smtClean="0"/>
          </a:p>
          <a:p>
            <a:pPr marL="973836" lvl="2" indent="-342900">
              <a:buClrTx/>
              <a:buFont typeface="+mj-lt"/>
              <a:buAutoNum type="arabicParenR"/>
            </a:pPr>
            <a:r>
              <a:rPr lang="en-US" sz="2400" dirty="0" smtClean="0"/>
              <a:t>“Can we make additional or supplemental forecast products to better serve our customers’ changing needs?”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7744" y="143716"/>
            <a:ext cx="7315200" cy="1154097"/>
          </a:xfrm>
        </p:spPr>
        <p:txBody>
          <a:bodyPr anchor="t" anchorCtr="0"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do it?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picgifs.com/clip-art/entertainment/magic-tricks/clip-art-magic-tricks-4613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6" y="119743"/>
            <a:ext cx="2333624" cy="222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7"/>
          <a:stretch>
            <a:fillRect/>
          </a:stretch>
        </p:blipFill>
        <p:spPr bwMode="auto">
          <a:xfrm>
            <a:off x="6167664" y="119743"/>
            <a:ext cx="2897755" cy="209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562600"/>
            <a:ext cx="9144000" cy="1295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Alternate Process 13"/>
          <p:cNvSpPr/>
          <p:nvPr/>
        </p:nvSpPr>
        <p:spPr>
          <a:xfrm>
            <a:off x="228600" y="5640066"/>
            <a:ext cx="1676400" cy="1178310"/>
          </a:xfrm>
          <a:prstGeom prst="flowChartAlternateProcess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Identify the Problem</a:t>
            </a:r>
            <a:endParaRPr lang="en-US" sz="2000" dirty="0"/>
          </a:p>
        </p:txBody>
      </p:sp>
      <p:sp>
        <p:nvSpPr>
          <p:cNvPr id="15" name="Flowchart: Alternate Process 14"/>
          <p:cNvSpPr/>
          <p:nvPr/>
        </p:nvSpPr>
        <p:spPr>
          <a:xfrm>
            <a:off x="2593848" y="5638800"/>
            <a:ext cx="1673352" cy="1179576"/>
          </a:xfrm>
          <a:prstGeom prst="flowChartAlternateProcess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Develop Solutions</a:t>
            </a:r>
            <a:endParaRPr lang="en-US" sz="2000" dirty="0"/>
          </a:p>
        </p:txBody>
      </p:sp>
      <p:sp>
        <p:nvSpPr>
          <p:cNvPr id="16" name="Right Arrow 15"/>
          <p:cNvSpPr/>
          <p:nvPr/>
        </p:nvSpPr>
        <p:spPr>
          <a:xfrm>
            <a:off x="1828800" y="5978314"/>
            <a:ext cx="838200" cy="45720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Alternate Process 16"/>
          <p:cNvSpPr/>
          <p:nvPr/>
        </p:nvSpPr>
        <p:spPr>
          <a:xfrm>
            <a:off x="4962294" y="5617126"/>
            <a:ext cx="1673352" cy="1179576"/>
          </a:xfrm>
          <a:prstGeom prst="flowChartAlternateProcess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Test &amp; Evaluate</a:t>
            </a:r>
            <a:endParaRPr lang="en-US" sz="2000" dirty="0"/>
          </a:p>
        </p:txBody>
      </p:sp>
      <p:sp>
        <p:nvSpPr>
          <p:cNvPr id="18" name="Right Arrow 17"/>
          <p:cNvSpPr/>
          <p:nvPr/>
        </p:nvSpPr>
        <p:spPr>
          <a:xfrm>
            <a:off x="4191000" y="5978314"/>
            <a:ext cx="838200" cy="45720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Alternate Process 18"/>
          <p:cNvSpPr/>
          <p:nvPr/>
        </p:nvSpPr>
        <p:spPr>
          <a:xfrm>
            <a:off x="7392067" y="5616789"/>
            <a:ext cx="1673352" cy="1179576"/>
          </a:xfrm>
          <a:prstGeom prst="flowChartAlternateProcess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Implement &amp; Train</a:t>
            </a:r>
            <a:endParaRPr lang="en-US" sz="2000" dirty="0"/>
          </a:p>
        </p:txBody>
      </p:sp>
      <p:sp>
        <p:nvSpPr>
          <p:cNvPr id="20" name="Right Arrow 19"/>
          <p:cNvSpPr/>
          <p:nvPr/>
        </p:nvSpPr>
        <p:spPr>
          <a:xfrm>
            <a:off x="6553200" y="5978314"/>
            <a:ext cx="838200" cy="45720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9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952999"/>
          </a:xfrm>
        </p:spPr>
        <p:txBody>
          <a:bodyPr>
            <a:normAutofit/>
          </a:bodyPr>
          <a:lstStyle/>
          <a:p>
            <a:pPr marL="228600" lvl="2" indent="-228600" algn="ctr">
              <a:buNone/>
            </a:pPr>
            <a:r>
              <a:rPr lang="en-US" sz="3800" u="sng" dirty="0"/>
              <a:t>Three-step transition process</a:t>
            </a:r>
            <a:r>
              <a:rPr lang="en-US" sz="3800" u="sng" dirty="0" smtClean="0"/>
              <a:t>:</a:t>
            </a:r>
          </a:p>
          <a:p>
            <a:pPr marL="228600" lvl="2" indent="-228600" algn="ctr">
              <a:buNone/>
            </a:pPr>
            <a:endParaRPr lang="en-US" sz="1000" u="sng" dirty="0"/>
          </a:p>
          <a:p>
            <a:pPr marL="228600" lvl="3" indent="-228600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  <a:buFont typeface="+mj-lt"/>
              <a:buAutoNum type="arabicPeriod"/>
            </a:pP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Identify/develop and test new datasets, models and techniques </a:t>
            </a:r>
          </a:p>
          <a:p>
            <a:pPr marL="574675" lvl="4" indent="-365125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</a:pPr>
            <a:r>
              <a:rPr lang="en-US" sz="1600" dirty="0">
                <a:solidFill>
                  <a:srgbClr val="FFFF00"/>
                </a:solidFill>
              </a:rPr>
              <a:t>NAM Rime Factor Snowfall, </a:t>
            </a:r>
            <a:r>
              <a:rPr lang="en-US" sz="1600" dirty="0" smtClean="0">
                <a:solidFill>
                  <a:srgbClr val="FFFF00"/>
                </a:solidFill>
              </a:rPr>
              <a:t>Day 4-7 Winter Weather Guidance</a:t>
            </a:r>
          </a:p>
          <a:p>
            <a:pPr marL="574675" lvl="4" indent="-365125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</a:pPr>
            <a:r>
              <a:rPr lang="en-US" sz="1600" dirty="0" smtClean="0">
                <a:solidFill>
                  <a:srgbClr val="FFFF00"/>
                </a:solidFill>
              </a:rPr>
              <a:t>Test </a:t>
            </a:r>
            <a:r>
              <a:rPr lang="en-US" sz="1600" dirty="0">
                <a:solidFill>
                  <a:srgbClr val="FFFF00"/>
                </a:solidFill>
              </a:rPr>
              <a:t>in forecast experiments</a:t>
            </a:r>
          </a:p>
          <a:p>
            <a:pPr marL="877824" lvl="5" indent="-457200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</a:pPr>
            <a:r>
              <a:rPr lang="en-US" dirty="0">
                <a:solidFill>
                  <a:srgbClr val="FFFF00"/>
                </a:solidFill>
              </a:rPr>
              <a:t>Winter Weather Experiment</a:t>
            </a:r>
          </a:p>
          <a:p>
            <a:pPr marL="877824" lvl="5" indent="-457200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</a:pPr>
            <a:r>
              <a:rPr lang="en-US" dirty="0">
                <a:solidFill>
                  <a:srgbClr val="FFFF00"/>
                </a:solidFill>
              </a:rPr>
              <a:t>Atmospheric River Retrospective Forecasting Experiment (ARRFEX)</a:t>
            </a:r>
          </a:p>
          <a:p>
            <a:pPr marL="877824" lvl="5" indent="-457200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</a:pPr>
            <a:r>
              <a:rPr lang="en-US" dirty="0">
                <a:solidFill>
                  <a:srgbClr val="FFFF00"/>
                </a:solidFill>
              </a:rPr>
              <a:t>Flash Flood and Intense Rainfall Experiment</a:t>
            </a:r>
          </a:p>
          <a:p>
            <a:pPr marL="420624" lvl="5" indent="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None/>
            </a:pPr>
            <a:endParaRPr lang="en-US" sz="1100" dirty="0">
              <a:solidFill>
                <a:srgbClr val="FFFF00"/>
              </a:solidFill>
            </a:endParaRPr>
          </a:p>
          <a:p>
            <a:pPr marL="342900" lvl="3" indent="-342900">
              <a:buClr>
                <a:srgbClr val="FFFF00"/>
              </a:buClr>
              <a:buAutoNum type="arabicPeriod" startAt="2"/>
            </a:pPr>
            <a:r>
              <a:rPr lang="en-US" sz="2000" b="1" dirty="0">
                <a:solidFill>
                  <a:srgbClr val="FFFF00"/>
                </a:solidFill>
              </a:rPr>
              <a:t>Subjective </a:t>
            </a:r>
            <a:r>
              <a:rPr lang="en-US" sz="2000" b="1" i="1" dirty="0">
                <a:solidFill>
                  <a:srgbClr val="FFFF00"/>
                </a:solidFill>
              </a:rPr>
              <a:t>and</a:t>
            </a:r>
            <a:r>
              <a:rPr lang="en-US" sz="2000" b="1" dirty="0">
                <a:solidFill>
                  <a:srgbClr val="FFFF00"/>
                </a:solidFill>
              </a:rPr>
              <a:t> objective evaluation: does it provide value in the forecast process?</a:t>
            </a:r>
          </a:p>
          <a:p>
            <a:pPr marL="574675" lvl="4" indent="-365125">
              <a:buClr>
                <a:srgbClr val="FFFF00"/>
              </a:buClr>
            </a:pPr>
            <a:r>
              <a:rPr lang="en-US" sz="1600" dirty="0">
                <a:solidFill>
                  <a:srgbClr val="FFFF00"/>
                </a:solidFill>
              </a:rPr>
              <a:t>Does it help the forecaster make a better forecast?</a:t>
            </a:r>
          </a:p>
          <a:p>
            <a:pPr marL="0" lvl="3" indent="0">
              <a:buClr>
                <a:srgbClr val="FFFF00"/>
              </a:buClr>
              <a:buNone/>
            </a:pPr>
            <a:endParaRPr lang="en-US" dirty="0"/>
          </a:p>
          <a:p>
            <a:pPr marL="342900" lvl="3" indent="-342900">
              <a:buClr>
                <a:srgbClr val="FFFF00"/>
              </a:buClr>
              <a:buAutoNum type="arabicPeriod" startAt="3"/>
            </a:pPr>
            <a:r>
              <a:rPr lang="en-US" sz="2000" b="1" dirty="0">
                <a:solidFill>
                  <a:srgbClr val="FFFF00"/>
                </a:solidFill>
              </a:rPr>
              <a:t>Operational training and implementation</a:t>
            </a:r>
          </a:p>
          <a:p>
            <a:pPr marL="574675" lvl="4" indent="-365125">
              <a:buClr>
                <a:srgbClr val="FFFF00"/>
              </a:buClr>
            </a:pPr>
            <a:r>
              <a:rPr lang="en-US" sz="1600" dirty="0">
                <a:solidFill>
                  <a:srgbClr val="FFFF00"/>
                </a:solidFill>
              </a:rPr>
              <a:t>Establish dependable data format, data feed, train forecasters on most effective uses, etc.</a:t>
            </a:r>
          </a:p>
          <a:p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27744" y="293703"/>
            <a:ext cx="8001856" cy="11540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R2O at WPC: How it Really Works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256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2971800"/>
            <a:ext cx="5943600" cy="3657600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/>
              <a:t>4 years – 73 total participants representing </a:t>
            </a:r>
          </a:p>
          <a:p>
            <a:pPr marL="393192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operations, research, and academia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Daily Activities</a:t>
            </a:r>
          </a:p>
          <a:p>
            <a:pPr lvl="2"/>
            <a:r>
              <a:rPr lang="en-US" sz="1800" dirty="0" smtClean="0"/>
              <a:t>Experimental snowfall forecasts (probabilistic </a:t>
            </a:r>
          </a:p>
          <a:p>
            <a:pPr marL="630936" lvl="2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and deterministic)</a:t>
            </a:r>
          </a:p>
          <a:p>
            <a:pPr lvl="3"/>
            <a:r>
              <a:rPr lang="en-US" sz="1600" dirty="0" smtClean="0"/>
              <a:t>Short-term (Day 1/Day 2)</a:t>
            </a:r>
          </a:p>
          <a:p>
            <a:pPr lvl="3"/>
            <a:r>
              <a:rPr lang="en-US" sz="1600" dirty="0" smtClean="0"/>
              <a:t>Medium range (Day 4-7)</a:t>
            </a:r>
          </a:p>
          <a:p>
            <a:pPr lvl="2"/>
            <a:r>
              <a:rPr lang="en-US" sz="1800" dirty="0" smtClean="0"/>
              <a:t>Subjective &amp; </a:t>
            </a:r>
            <a:r>
              <a:rPr lang="en-US" sz="1800" dirty="0"/>
              <a:t>objective </a:t>
            </a:r>
            <a:r>
              <a:rPr lang="en-US" sz="1800" dirty="0" smtClean="0"/>
              <a:t>evaluations</a:t>
            </a:r>
          </a:p>
          <a:p>
            <a:pPr lvl="2"/>
            <a:r>
              <a:rPr lang="en-US" sz="1800" dirty="0" smtClean="0"/>
              <a:t>Decision support graphics </a:t>
            </a:r>
            <a:r>
              <a:rPr lang="en-US" sz="1800" dirty="0"/>
              <a:t>&amp;</a:t>
            </a:r>
            <a:r>
              <a:rPr lang="en-US" sz="1800" dirty="0" smtClean="0"/>
              <a:t> briefings</a:t>
            </a:r>
          </a:p>
          <a:p>
            <a:pPr lvl="2"/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 anchor="t" anchorCtr="0">
            <a:no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HMT-WPC Winter Weather Experiment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787604"/>
            <a:ext cx="746760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Explore new techniques to improve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WPC’s snowfall forecasts, including new approaches to </a:t>
            </a:r>
            <a:r>
              <a:rPr lang="en-US" sz="2000" kern="0" dirty="0" smtClean="0">
                <a:solidFill>
                  <a:prstClr val="black"/>
                </a:solidFill>
              </a:rPr>
              <a:t>quantifying and communicating forecast uncertainty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0000"/>
            <a:ext cx="335830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83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382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Goal: Improve Snowfall Forecasts:</a:t>
            </a:r>
            <a:br>
              <a:rPr lang="en-US" dirty="0" smtClean="0"/>
            </a:br>
            <a:r>
              <a:rPr lang="en-US" dirty="0" smtClean="0"/>
              <a:t>NAM Rime Factor-Modified Snowfall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3886200"/>
          </a:xfrm>
        </p:spPr>
        <p:txBody>
          <a:bodyPr>
            <a:noAutofit/>
          </a:bodyPr>
          <a:lstStyle/>
          <a:p>
            <a:pPr marL="457200" indent="-393700">
              <a:buClr>
                <a:schemeClr val="tx1"/>
              </a:buClr>
            </a:pPr>
            <a:r>
              <a:rPr lang="en-US" sz="2400" dirty="0" smtClean="0">
                <a:solidFill>
                  <a:srgbClr val="FFFFFF"/>
                </a:solidFill>
              </a:rPr>
              <a:t>Model snowfall forecasts are often, um, uninspiring….</a:t>
            </a:r>
          </a:p>
          <a:p>
            <a:pPr marL="457200" indent="-393700">
              <a:buClr>
                <a:schemeClr val="tx1"/>
              </a:buClr>
            </a:pPr>
            <a:r>
              <a:rPr lang="en-US" sz="2400" dirty="0" smtClean="0">
                <a:solidFill>
                  <a:srgbClr val="FFFFFF"/>
                </a:solidFill>
              </a:rPr>
              <a:t>Instantaneous process:  </a:t>
            </a:r>
          </a:p>
          <a:p>
            <a:pPr marL="457200" lvl="1" indent="-393700">
              <a:buClr>
                <a:schemeClr val="tx1"/>
              </a:buClr>
              <a:buNone/>
            </a:pPr>
            <a:r>
              <a:rPr lang="en-US" sz="2000" i="1" dirty="0">
                <a:solidFill>
                  <a:srgbClr val="FFFFFF"/>
                </a:solidFill>
              </a:rPr>
              <a:t>	</a:t>
            </a:r>
            <a:r>
              <a:rPr lang="en-US" sz="2000" i="1" dirty="0" smtClean="0">
                <a:solidFill>
                  <a:srgbClr val="FFFFFF"/>
                </a:solidFill>
              </a:rPr>
              <a:t>	</a:t>
            </a:r>
            <a:r>
              <a:rPr lang="en-US" sz="2000" i="1" dirty="0" smtClean="0">
                <a:solidFill>
                  <a:srgbClr val="FFFF00"/>
                </a:solidFill>
              </a:rPr>
              <a:t>QPF x </a:t>
            </a:r>
            <a:r>
              <a:rPr lang="en-US" sz="2000" i="1" dirty="0" err="1" smtClean="0">
                <a:solidFill>
                  <a:srgbClr val="FFFF00"/>
                </a:solidFill>
              </a:rPr>
              <a:t>ptype</a:t>
            </a:r>
            <a:r>
              <a:rPr lang="en-US" sz="2000" i="1" dirty="0" smtClean="0">
                <a:solidFill>
                  <a:srgbClr val="FFFF00"/>
                </a:solidFill>
              </a:rPr>
              <a:t> x SLR = snowfall</a:t>
            </a:r>
          </a:p>
          <a:p>
            <a:pPr marL="457200" indent="-393700">
              <a:buClr>
                <a:schemeClr val="tx1"/>
              </a:buClr>
              <a:buNone/>
            </a:pPr>
            <a:endParaRPr lang="en-US" sz="1200" i="1" dirty="0" smtClean="0">
              <a:solidFill>
                <a:srgbClr val="FF5400"/>
              </a:solidFill>
            </a:endParaRPr>
          </a:p>
          <a:p>
            <a:pPr marL="457200" indent="-393700">
              <a:buClr>
                <a:schemeClr val="tx1"/>
              </a:buClr>
            </a:pPr>
            <a:r>
              <a:rPr lang="en-US" sz="2400" dirty="0" smtClean="0"/>
              <a:t>Modifies </a:t>
            </a:r>
            <a:r>
              <a:rPr lang="en-US" sz="2400" dirty="0" err="1" smtClean="0"/>
              <a:t>Roebber</a:t>
            </a:r>
            <a:r>
              <a:rPr lang="en-US" sz="2400" dirty="0" smtClean="0"/>
              <a:t>* </a:t>
            </a:r>
            <a:r>
              <a:rPr lang="en-US" sz="2400" dirty="0"/>
              <a:t>SLR </a:t>
            </a:r>
            <a:r>
              <a:rPr lang="en-US" sz="2400" dirty="0" smtClean="0"/>
              <a:t>(courtesy of Brad Ferrier, EMC)</a:t>
            </a:r>
          </a:p>
          <a:p>
            <a:pPr marL="635000" lvl="1" indent="-292100">
              <a:buClr>
                <a:schemeClr val="tx1"/>
              </a:buClr>
            </a:pPr>
            <a:r>
              <a:rPr lang="en-US" sz="1600" dirty="0" smtClean="0"/>
              <a:t>Rime </a:t>
            </a:r>
            <a:r>
              <a:rPr lang="en-US" sz="1600" dirty="0"/>
              <a:t>Factor (</a:t>
            </a:r>
            <a:r>
              <a:rPr lang="en-US" sz="1600" i="1" dirty="0"/>
              <a:t>instantaneous</a:t>
            </a:r>
            <a:r>
              <a:rPr lang="en-US" sz="1600" dirty="0" smtClean="0"/>
              <a:t>) – </a:t>
            </a:r>
            <a:r>
              <a:rPr lang="en-US" sz="1600" dirty="0"/>
              <a:t>indicates amount of growth of ice particles by riming and liquid water </a:t>
            </a:r>
            <a:r>
              <a:rPr lang="en-US" sz="1600" dirty="0" smtClean="0"/>
              <a:t>accretion</a:t>
            </a:r>
          </a:p>
          <a:p>
            <a:pPr marL="635000" lvl="1" indent="-292100">
              <a:buClr>
                <a:schemeClr val="tx1"/>
              </a:buClr>
            </a:pPr>
            <a:r>
              <a:rPr lang="en-US" sz="1600" dirty="0"/>
              <a:t>Percent Frozen QPF (</a:t>
            </a:r>
            <a:r>
              <a:rPr lang="en-US" sz="1600" i="1" dirty="0"/>
              <a:t>instantaneous</a:t>
            </a:r>
            <a:r>
              <a:rPr lang="en-US" sz="1600" dirty="0"/>
              <a:t>) – percent of precipitation reaching the ground that is frozen </a:t>
            </a:r>
            <a:endParaRPr lang="en-US" dirty="0"/>
          </a:p>
          <a:p>
            <a:pPr marL="577850" lvl="2" indent="0">
              <a:buClr>
                <a:schemeClr val="tx1"/>
              </a:buClr>
              <a:buFontTx/>
              <a:buNone/>
            </a:pPr>
            <a:endParaRPr lang="en-US" sz="1000" dirty="0" smtClean="0"/>
          </a:p>
          <a:p>
            <a:pPr marL="577850" lvl="2" indent="0">
              <a:buClr>
                <a:schemeClr val="tx1"/>
              </a:buClr>
              <a:buFontTx/>
              <a:buNone/>
            </a:pPr>
            <a:endParaRPr lang="en-US" sz="1000" dirty="0" smtClean="0"/>
          </a:p>
          <a:p>
            <a:pPr marL="0" lvl="2" indent="-228600">
              <a:buClr>
                <a:schemeClr val="tx1"/>
              </a:buClr>
              <a:buNone/>
            </a:pPr>
            <a:endParaRPr lang="en-US" sz="2200" i="1" dirty="0" smtClean="0"/>
          </a:p>
          <a:p>
            <a:pPr marL="0" lvl="2" indent="-228600">
              <a:buClr>
                <a:schemeClr val="tx1"/>
              </a:buClr>
              <a:buNone/>
            </a:pPr>
            <a:endParaRPr lang="en-US" sz="2200" i="1" dirty="0" smtClean="0">
              <a:solidFill>
                <a:srgbClr val="FFFF00"/>
              </a:solidFill>
            </a:endParaRPr>
          </a:p>
          <a:p>
            <a:pPr marL="0" lvl="2" indent="-228600">
              <a:buClr>
                <a:schemeClr val="tx1"/>
              </a:buClr>
              <a:buNone/>
            </a:pPr>
            <a:endParaRPr lang="en-US" sz="2200" i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4953000"/>
            <a:ext cx="6553200" cy="1200329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lvl="3" indent="0">
              <a:buClr>
                <a:schemeClr val="tx1"/>
              </a:buClr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1 &lt; RF &lt; ~2       no change to </a:t>
            </a:r>
            <a:r>
              <a:rPr lang="en-US" dirty="0" err="1">
                <a:solidFill>
                  <a:srgbClr val="FF0000"/>
                </a:solidFill>
              </a:rPr>
              <a:t>Roebber</a:t>
            </a:r>
            <a:r>
              <a:rPr lang="en-US" dirty="0">
                <a:solidFill>
                  <a:srgbClr val="FF0000"/>
                </a:solidFill>
              </a:rPr>
              <a:t> SLR</a:t>
            </a:r>
          </a:p>
          <a:p>
            <a:pPr marL="457200" lvl="3" indent="0">
              <a:buClr>
                <a:schemeClr val="tx1"/>
              </a:buClr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~2 &lt; RF &lt;  ~5    </a:t>
            </a:r>
            <a:r>
              <a:rPr lang="en-US" dirty="0" err="1">
                <a:solidFill>
                  <a:srgbClr val="FF0000"/>
                </a:solidFill>
              </a:rPr>
              <a:t>Roebber</a:t>
            </a:r>
            <a:r>
              <a:rPr lang="en-US" dirty="0">
                <a:solidFill>
                  <a:srgbClr val="FF0000"/>
                </a:solidFill>
              </a:rPr>
              <a:t> SLR reduced by factor of 2</a:t>
            </a:r>
          </a:p>
          <a:p>
            <a:pPr marL="457200" lvl="3" indent="0">
              <a:buClr>
                <a:schemeClr val="tx1"/>
              </a:buClr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~5 &lt; RF &lt; ~20   </a:t>
            </a:r>
            <a:r>
              <a:rPr lang="en-US" dirty="0" err="1">
                <a:solidFill>
                  <a:srgbClr val="FF0000"/>
                </a:solidFill>
              </a:rPr>
              <a:t>Roebber</a:t>
            </a:r>
            <a:r>
              <a:rPr lang="en-US" dirty="0">
                <a:solidFill>
                  <a:srgbClr val="FF0000"/>
                </a:solidFill>
              </a:rPr>
              <a:t> SLR reduced by factor of 4</a:t>
            </a:r>
          </a:p>
          <a:p>
            <a:pPr marL="457200" lvl="3" indent="0">
              <a:buClr>
                <a:schemeClr val="tx1"/>
              </a:buClr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RF &gt; ~20           </a:t>
            </a:r>
            <a:r>
              <a:rPr lang="en-US" dirty="0" err="1">
                <a:solidFill>
                  <a:srgbClr val="FF0000"/>
                </a:solidFill>
              </a:rPr>
              <a:t>Roebber</a:t>
            </a:r>
            <a:r>
              <a:rPr lang="en-US" dirty="0">
                <a:solidFill>
                  <a:srgbClr val="FF0000"/>
                </a:solidFill>
              </a:rPr>
              <a:t> SLR reduced by factor of </a:t>
            </a:r>
            <a:r>
              <a:rPr lang="en-US" dirty="0" smtClean="0">
                <a:solidFill>
                  <a:srgbClr val="FF0000"/>
                </a:solidFill>
              </a:rPr>
              <a:t>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47936"/>
            <a:ext cx="85459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dirty="0" smtClean="0"/>
              <a:t>*</a:t>
            </a:r>
            <a:r>
              <a:rPr lang="en-US" sz="1400" dirty="0" err="1" smtClean="0"/>
              <a:t>Roebber</a:t>
            </a:r>
            <a:r>
              <a:rPr lang="en-US" sz="1400" dirty="0" smtClean="0"/>
              <a:t>, P. J., S. L. </a:t>
            </a:r>
            <a:r>
              <a:rPr lang="en-US" sz="1400" dirty="0" err="1" smtClean="0"/>
              <a:t>Bruening</a:t>
            </a:r>
            <a:r>
              <a:rPr lang="en-US" sz="1400" dirty="0" smtClean="0"/>
              <a:t>, D. M. Schultz, and J. V. </a:t>
            </a:r>
            <a:r>
              <a:rPr lang="en-US" sz="1400" dirty="0" err="1" smtClean="0"/>
              <a:t>Cortinas</a:t>
            </a:r>
            <a:r>
              <a:rPr lang="en-US" sz="1400" dirty="0" smtClean="0"/>
              <a:t>, 2003: Improving snowfall forecasting by</a:t>
            </a:r>
          </a:p>
          <a:p>
            <a:pPr marL="0" lvl="1"/>
            <a:r>
              <a:rPr lang="en-US" sz="1400" dirty="0" smtClean="0"/>
              <a:t> diagnosing snow density. </a:t>
            </a:r>
            <a:r>
              <a:rPr lang="en-US" sz="1400" i="1" dirty="0" err="1" smtClean="0"/>
              <a:t>Wea</a:t>
            </a:r>
            <a:r>
              <a:rPr lang="en-US" sz="1400" i="1" dirty="0" smtClean="0"/>
              <a:t>. Forecasting</a:t>
            </a:r>
            <a:r>
              <a:rPr lang="en-US" sz="1400" dirty="0" smtClean="0"/>
              <a:t>, </a:t>
            </a:r>
            <a:r>
              <a:rPr lang="en-US" sz="1400" b="1" dirty="0" smtClean="0"/>
              <a:t>18</a:t>
            </a:r>
            <a:r>
              <a:rPr lang="en-US" sz="1400" dirty="0" smtClean="0"/>
              <a:t>, 264-28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0368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1143000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dirty="0" smtClean="0"/>
              <a:t>Example: January 17-18, 2013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 rot="1944906">
            <a:off x="2498807" y="1821969"/>
            <a:ext cx="533400" cy="9266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03370" y="963460"/>
            <a:ext cx="4316230" cy="2834640"/>
            <a:chOff x="103370" y="963460"/>
            <a:chExt cx="4316230" cy="283464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70" y="963460"/>
              <a:ext cx="4316230" cy="283464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03370" y="1020835"/>
              <a:ext cx="2582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NAM </a:t>
              </a:r>
              <a:r>
                <a:rPr lang="en-US" dirty="0" err="1" smtClean="0"/>
                <a:t>Roebber</a:t>
              </a:r>
              <a:r>
                <a:rPr lang="en-US" dirty="0" smtClean="0"/>
                <a:t> Snowfall</a:t>
              </a:r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648200" y="963460"/>
            <a:ext cx="4318000" cy="2834640"/>
            <a:chOff x="4648200" y="963460"/>
            <a:chExt cx="4318000" cy="283464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963460"/>
              <a:ext cx="4318000" cy="28346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648200" y="1020835"/>
              <a:ext cx="2018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NAM Rime Factor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3370" y="3870960"/>
            <a:ext cx="4318006" cy="2834640"/>
            <a:chOff x="103370" y="3870960"/>
            <a:chExt cx="4318006" cy="283464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70" y="3870960"/>
              <a:ext cx="4318006" cy="283464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03370" y="3954107"/>
              <a:ext cx="2531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NAM Rime Factor SLR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82274" y="3870960"/>
            <a:ext cx="4383926" cy="2834640"/>
            <a:chOff x="4582274" y="3870960"/>
            <a:chExt cx="4383926" cy="283464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194" y="3870960"/>
              <a:ext cx="4318006" cy="283464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582274" y="3947528"/>
              <a:ext cx="29546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NAM RF-modified Snowfall</a:t>
              </a:r>
              <a:endParaRPr lang="en-US" dirty="0"/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>
          <a:xfrm>
            <a:off x="838200" y="1600200"/>
            <a:ext cx="7435364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6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1"/>
            <a:ext cx="8763000" cy="2133599"/>
          </a:xfrm>
        </p:spPr>
        <p:txBody>
          <a:bodyPr>
            <a:normAutofit lnSpcReduction="10000"/>
          </a:bodyPr>
          <a:lstStyle/>
          <a:p>
            <a:pPr marL="403225" indent="-341313">
              <a:buClr>
                <a:schemeClr val="tx1"/>
              </a:buClr>
            </a:pPr>
            <a:r>
              <a:rPr lang="en-US" sz="2800" dirty="0" smtClean="0"/>
              <a:t>2013 and 2014 Winter Weather Experiment: </a:t>
            </a:r>
          </a:p>
          <a:p>
            <a:pPr lvl="1">
              <a:buClr>
                <a:schemeClr val="tx1"/>
              </a:buClr>
            </a:pPr>
            <a:r>
              <a:rPr lang="en-US" sz="2000" dirty="0" smtClean="0"/>
              <a:t>24 </a:t>
            </a:r>
            <a:r>
              <a:rPr lang="en-US" sz="2000" dirty="0" err="1" smtClean="0"/>
              <a:t>hr</a:t>
            </a:r>
            <a:r>
              <a:rPr lang="en-US" sz="2000" dirty="0" smtClean="0"/>
              <a:t> </a:t>
            </a:r>
            <a:r>
              <a:rPr lang="en-US" sz="2000" dirty="0"/>
              <a:t>snowfall </a:t>
            </a:r>
            <a:r>
              <a:rPr lang="en-US" sz="2000" dirty="0" smtClean="0"/>
              <a:t>forecasts </a:t>
            </a:r>
            <a:r>
              <a:rPr lang="en-US" sz="2000" dirty="0"/>
              <a:t>(00 – 00 UTC</a:t>
            </a:r>
            <a:r>
              <a:rPr lang="en-US" sz="2000" dirty="0" smtClean="0"/>
              <a:t>): probabilistic and deterministic</a:t>
            </a:r>
            <a:endParaRPr lang="en-US" sz="2000" dirty="0"/>
          </a:p>
          <a:p>
            <a:pPr lvl="2">
              <a:buClr>
                <a:schemeClr val="tx1"/>
              </a:buClr>
            </a:pPr>
            <a:r>
              <a:rPr lang="en-US" sz="1800" dirty="0"/>
              <a:t>Day 1 or Day 2 </a:t>
            </a:r>
            <a:endParaRPr lang="en-US" sz="1800" dirty="0" smtClean="0"/>
          </a:p>
          <a:p>
            <a:pPr lvl="2">
              <a:buClr>
                <a:schemeClr val="tx1"/>
              </a:buClr>
            </a:pPr>
            <a:r>
              <a:rPr lang="en-US" sz="1800" dirty="0" smtClean="0">
                <a:solidFill>
                  <a:srgbClr val="FFFF00"/>
                </a:solidFill>
              </a:rPr>
              <a:t>Rime Factor:</a:t>
            </a:r>
          </a:p>
          <a:p>
            <a:pPr lvl="3">
              <a:buClr>
                <a:schemeClr val="tx1"/>
              </a:buClr>
            </a:pPr>
            <a:r>
              <a:rPr lang="en-US" dirty="0" smtClean="0">
                <a:solidFill>
                  <a:srgbClr val="FFFF00"/>
                </a:solidFill>
              </a:rPr>
              <a:t>NAM (2013, 2014) </a:t>
            </a:r>
          </a:p>
          <a:p>
            <a:pPr lvl="3">
              <a:buClr>
                <a:schemeClr val="tx1"/>
              </a:buClr>
            </a:pPr>
            <a:r>
              <a:rPr lang="en-US" dirty="0" smtClean="0">
                <a:solidFill>
                  <a:srgbClr val="FFFF00"/>
                </a:solidFill>
              </a:rPr>
              <a:t>SREF-P (2014)</a:t>
            </a:r>
          </a:p>
          <a:p>
            <a:pPr lvl="3">
              <a:buClr>
                <a:schemeClr val="tx1"/>
              </a:buClr>
            </a:pPr>
            <a:r>
              <a:rPr lang="en-US" dirty="0" smtClean="0">
                <a:solidFill>
                  <a:srgbClr val="FFFF00"/>
                </a:solidFill>
              </a:rPr>
              <a:t>NAM-P Land Surface Coupling (2014)</a:t>
            </a:r>
          </a:p>
          <a:p>
            <a:pPr lvl="3">
              <a:buClr>
                <a:schemeClr val="tx1"/>
              </a:buClr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382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mtClean="0"/>
              <a:t>Goal: Improve Snowfall Forecasts:</a:t>
            </a:r>
            <a:br>
              <a:rPr lang="en-US" smtClean="0"/>
            </a:br>
            <a:r>
              <a:rPr lang="en-US" smtClean="0"/>
              <a:t>NAM Rime Factor-Modified Snowfall</a:t>
            </a:r>
            <a:endParaRPr lang="en-US" dirty="0"/>
          </a:p>
        </p:txBody>
      </p:sp>
      <p:pic>
        <p:nvPicPr>
          <p:cNvPr id="1026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948" y="3820274"/>
            <a:ext cx="39465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422" y="3657600"/>
            <a:ext cx="4998378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/>
              <a:t>Results</a:t>
            </a:r>
          </a:p>
          <a:p>
            <a:pPr marL="514350" lvl="1" indent="-22701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Helpful in p-type transition zones</a:t>
            </a:r>
          </a:p>
          <a:p>
            <a:pPr marL="514350" lvl="1" indent="-22701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RF, Percent of Frozen </a:t>
            </a:r>
            <a:r>
              <a:rPr lang="en-US" sz="2000" dirty="0" err="1" smtClean="0"/>
              <a:t>Precip</a:t>
            </a:r>
            <a:r>
              <a:rPr lang="en-US" sz="2000" dirty="0" smtClean="0"/>
              <a:t> (POFP) may be more helpful to forecasters than final snowfall product </a:t>
            </a:r>
          </a:p>
          <a:p>
            <a:pPr marL="514350" lvl="1" indent="-22701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What is the best way to apply to ensembles?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1668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399"/>
            <a:ext cx="8458200" cy="4632961"/>
          </a:xfrm>
        </p:spPr>
        <p:txBody>
          <a:bodyPr>
            <a:normAutofit/>
          </a:bodyPr>
          <a:lstStyle/>
          <a:p>
            <a:pPr marL="403225" indent="-403225"/>
            <a:r>
              <a:rPr lang="en-US" sz="2800" dirty="0" smtClean="0"/>
              <a:t>2013 Winter Weather Experiment: </a:t>
            </a:r>
            <a:r>
              <a:rPr lang="en-US" sz="2800" i="1" dirty="0" smtClean="0"/>
              <a:t>Can we accurately predict winter weather at days 4 &amp; 5?</a:t>
            </a:r>
            <a:endParaRPr lang="en-US" sz="2800" i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228600"/>
            <a:ext cx="83820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dirty="0" smtClean="0"/>
              <a:t>Goal: Extend Winter Weather Guidance into Days 4-7 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490" y="2626262"/>
            <a:ext cx="2836910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488" y="2626262"/>
            <a:ext cx="2836912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488" y="4678507"/>
            <a:ext cx="2834640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826" y="4678507"/>
            <a:ext cx="2834640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36"/>
          <a:stretch/>
        </p:blipFill>
        <p:spPr>
          <a:xfrm>
            <a:off x="3324914" y="3020079"/>
            <a:ext cx="2459151" cy="3235725"/>
          </a:xfrm>
          <a:prstGeom prst="rect">
            <a:avLst/>
          </a:prstGeom>
        </p:spPr>
      </p:pic>
      <p:pic>
        <p:nvPicPr>
          <p:cNvPr id="14" name="Content Placeholder 18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386D9F"/>
              </a:clrFrom>
              <a:clrTo>
                <a:srgbClr val="386D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3" r="7671" b="12842"/>
          <a:stretch/>
        </p:blipFill>
        <p:spPr>
          <a:xfrm rot="1460389">
            <a:off x="6126580" y="3029324"/>
            <a:ext cx="909260" cy="67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6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9726</TotalTime>
  <Words>912</Words>
  <Application>Microsoft Office PowerPoint</Application>
  <PresentationFormat>On-screen Show (4:3)</PresentationFormat>
  <Paragraphs>132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Perspective</vt:lpstr>
      <vt:lpstr>Recent Advancements from the Research-to-Operations (R2O) Process at HMT-WPC    </vt:lpstr>
      <vt:lpstr>HMT-WPC: What do we do? </vt:lpstr>
      <vt:lpstr>How do we do it?</vt:lpstr>
      <vt:lpstr>PowerPoint Presentation</vt:lpstr>
      <vt:lpstr>HMT-WPC Winter Weather Experiment</vt:lpstr>
      <vt:lpstr>Goal: Improve Snowfall Forecasts: NAM Rime Factor-Modified Snowfall</vt:lpstr>
      <vt:lpstr>Example: January 17-18, 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E. Workoff</dc:creator>
  <cp:lastModifiedBy>Faye Barthold</cp:lastModifiedBy>
  <cp:revision>45</cp:revision>
  <dcterms:created xsi:type="dcterms:W3CDTF">2014-10-22T14:45:11Z</dcterms:created>
  <dcterms:modified xsi:type="dcterms:W3CDTF">2014-11-05T18:11:43Z</dcterms:modified>
</cp:coreProperties>
</file>