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1" r:id="rId4"/>
    <p:sldId id="262" r:id="rId5"/>
    <p:sldId id="264" r:id="rId6"/>
    <p:sldId id="278" r:id="rId7"/>
    <p:sldId id="265" r:id="rId8"/>
    <p:sldId id="267" r:id="rId9"/>
    <p:sldId id="269" r:id="rId10"/>
    <p:sldId id="270" r:id="rId11"/>
    <p:sldId id="274" r:id="rId12"/>
    <p:sldId id="272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6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900562-B5E4-42B1-A857-3DAD0EA2CF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4126CAE-1FF8-41D9-BDBD-4910CD2C6C5F}" type="datetimeFigureOut">
              <a:rPr lang="en-US" smtClean="0"/>
              <a:t>1/31/2014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543800" cy="2593975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The 2013 Flash Flood and Intense Rainfall Experiment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543800" cy="2438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200" dirty="0" smtClean="0"/>
              <a:t>Faye E. Barthold</a:t>
            </a:r>
            <a:r>
              <a:rPr lang="en-US" sz="2200" baseline="30000" dirty="0" smtClean="0"/>
              <a:t>1,2</a:t>
            </a:r>
            <a:r>
              <a:rPr lang="en-US" sz="2200" dirty="0" smtClean="0"/>
              <a:t>, Thomas E. Workoff</a:t>
            </a:r>
            <a:r>
              <a:rPr lang="en-US" sz="2200" baseline="30000" dirty="0" smtClean="0"/>
              <a:t>1,3</a:t>
            </a:r>
            <a:r>
              <a:rPr lang="en-US" sz="2200" dirty="0" smtClean="0"/>
              <a:t>, Wallace A. Hogsett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, J.J. Gourley</a:t>
            </a:r>
            <a:r>
              <a:rPr lang="en-US" sz="2200" baseline="30000" dirty="0" smtClean="0"/>
              <a:t>4</a:t>
            </a:r>
            <a:r>
              <a:rPr lang="en-US" sz="2200" dirty="0" smtClean="0"/>
              <a:t>, Kelly Mahoney</a:t>
            </a:r>
            <a:r>
              <a:rPr lang="en-US" sz="2200" baseline="30000" dirty="0" smtClean="0"/>
              <a:t>5</a:t>
            </a:r>
            <a:r>
              <a:rPr lang="en-US" sz="2200" dirty="0" smtClean="0"/>
              <a:t>, </a:t>
            </a:r>
            <a:r>
              <a:rPr lang="en-US" sz="2200" dirty="0" err="1" smtClean="0"/>
              <a:t>Ligia</a:t>
            </a:r>
            <a:r>
              <a:rPr lang="en-US" sz="2200" dirty="0" smtClean="0"/>
              <a:t> Bernardet</a:t>
            </a:r>
            <a:r>
              <a:rPr lang="en-US" sz="2200" baseline="30000" dirty="0" smtClean="0"/>
              <a:t>5</a:t>
            </a:r>
            <a:r>
              <a:rPr lang="en-US" sz="2200" dirty="0" smtClean="0"/>
              <a:t>, and David R. Novak</a:t>
            </a:r>
            <a:r>
              <a:rPr lang="en-US" sz="2200" baseline="30000" dirty="0" smtClean="0"/>
              <a:t>1</a:t>
            </a:r>
          </a:p>
          <a:p>
            <a:pPr algn="ctr"/>
            <a:endParaRPr lang="en-US" baseline="30000" dirty="0" smtClean="0"/>
          </a:p>
          <a:p>
            <a:pPr algn="ctr"/>
            <a:endParaRPr lang="en-US" baseline="30000" dirty="0"/>
          </a:p>
          <a:p>
            <a:pPr algn="ctr"/>
            <a:r>
              <a:rPr lang="en-US" sz="1500" baseline="30000" dirty="0" smtClean="0"/>
              <a:t>1</a:t>
            </a:r>
            <a:r>
              <a:rPr lang="en-US" sz="1500" dirty="0" smtClean="0"/>
              <a:t>NOAA/NWS/Weather Prediction Center, College Park, MD</a:t>
            </a:r>
          </a:p>
          <a:p>
            <a:pPr algn="ctr"/>
            <a:r>
              <a:rPr lang="en-US" sz="1500" baseline="30000" dirty="0" smtClean="0"/>
              <a:t>2</a:t>
            </a:r>
            <a:r>
              <a:rPr lang="en-US" sz="1500" dirty="0" smtClean="0"/>
              <a:t>I.M. Systems Group, Inc., Rockville, MD</a:t>
            </a:r>
          </a:p>
          <a:p>
            <a:pPr algn="ctr"/>
            <a:r>
              <a:rPr lang="en-US" sz="1500" baseline="30000" dirty="0" smtClean="0"/>
              <a:t>3</a:t>
            </a:r>
            <a:r>
              <a:rPr lang="en-US" sz="1500" dirty="0" smtClean="0"/>
              <a:t>Systems Research Group, Inc., Colorado Springs, CO</a:t>
            </a:r>
          </a:p>
          <a:p>
            <a:pPr algn="ctr"/>
            <a:r>
              <a:rPr lang="en-US" sz="1500" baseline="30000" dirty="0" smtClean="0"/>
              <a:t>4</a:t>
            </a:r>
            <a:r>
              <a:rPr lang="en-US" sz="1500" dirty="0" smtClean="0"/>
              <a:t>NOAA/National Severe Storms Laboratory, Norman, OK</a:t>
            </a:r>
          </a:p>
          <a:p>
            <a:pPr algn="ctr"/>
            <a:r>
              <a:rPr lang="en-US" sz="1500" baseline="30000" dirty="0" smtClean="0"/>
              <a:t>5</a:t>
            </a:r>
            <a:r>
              <a:rPr lang="en-US" sz="1500" dirty="0" smtClean="0"/>
              <a:t>CIRES/University of Colorado/ NOAA Earth System Research Laboratory, Boulder, CO</a:t>
            </a:r>
          </a:p>
        </p:txBody>
      </p:sp>
    </p:spTree>
    <p:extLst>
      <p:ext uri="{BB962C8B-B14F-4D97-AF65-F5344CB8AC3E}">
        <p14:creationId xmlns:p14="http://schemas.microsoft.com/office/powerpoint/2010/main" val="16534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Forecast Valid 00 UTC 11 July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6 </a:t>
            </a:r>
            <a:r>
              <a:rPr lang="en-US" sz="2800" dirty="0" err="1" smtClean="0"/>
              <a:t>hr</a:t>
            </a:r>
            <a:r>
              <a:rPr lang="en-US" sz="2800" dirty="0" smtClean="0"/>
              <a:t> probability QPF &gt; FFG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4024" r="66496" b="53803"/>
          <a:stretch/>
        </p:blipFill>
        <p:spPr bwMode="auto">
          <a:xfrm>
            <a:off x="93478" y="1692525"/>
            <a:ext cx="2878017" cy="23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t="4024" r="32906" b="53803"/>
          <a:stretch/>
        </p:blipFill>
        <p:spPr bwMode="auto">
          <a:xfrm>
            <a:off x="3047996" y="1692524"/>
            <a:ext cx="2915884" cy="23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0" t="4024" b="53803"/>
          <a:stretch/>
        </p:blipFill>
        <p:spPr bwMode="auto">
          <a:xfrm>
            <a:off x="6045947" y="1684080"/>
            <a:ext cx="2835030" cy="238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53987" r="66496" b="4376"/>
          <a:stretch/>
        </p:blipFill>
        <p:spPr bwMode="auto">
          <a:xfrm>
            <a:off x="93785" y="4181232"/>
            <a:ext cx="2878016" cy="234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t="53987" r="32906" b="4376"/>
          <a:stretch/>
        </p:blipFill>
        <p:spPr bwMode="auto">
          <a:xfrm>
            <a:off x="3047999" y="4181231"/>
            <a:ext cx="2915885" cy="23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0" t="53987" b="4376"/>
          <a:stretch/>
        </p:blipFill>
        <p:spPr bwMode="auto">
          <a:xfrm>
            <a:off x="6042039" y="4181231"/>
            <a:ext cx="2838938" cy="23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480" y="1692524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SSEO – point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994" y="1692525"/>
            <a:ext cx="291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SSEO – 20 km neighborhood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5947" y="1692434"/>
            <a:ext cx="291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SSEO – 40 km neighborhood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83" y="4181231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ExREF</a:t>
            </a:r>
            <a:r>
              <a:rPr lang="en-US" sz="1600" b="1" dirty="0" smtClean="0">
                <a:solidFill>
                  <a:schemeClr val="bg1"/>
                </a:solidFill>
              </a:rPr>
              <a:t> – point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677" y="4181231"/>
            <a:ext cx="291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ExREF</a:t>
            </a:r>
            <a:r>
              <a:rPr lang="en-US" sz="1600" b="1" dirty="0" smtClean="0">
                <a:solidFill>
                  <a:schemeClr val="bg1"/>
                </a:solidFill>
              </a:rPr>
              <a:t> – 20 km neighborhood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2039" y="4174493"/>
            <a:ext cx="291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ExREF</a:t>
            </a:r>
            <a:r>
              <a:rPr lang="en-US" sz="1600" b="1" dirty="0" smtClean="0">
                <a:solidFill>
                  <a:schemeClr val="bg1"/>
                </a:solidFill>
              </a:rPr>
              <a:t> – 40 km neighborhood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29" y="32892"/>
            <a:ext cx="2057400" cy="162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768564" y="665458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95736" y="629223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441384" y="594054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8735" y="485349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34452" y="638814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99283" y="523716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5747" y="491743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90578" y="590856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47241" y="875408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24861" y="936155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18466" y="1147170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19353" y="744323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089692" y="830647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05678" y="840239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80100" y="849830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26634" y="833844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763577" y="651604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648478" y="795477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29294" y="1099212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19702" y="1281453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62502" y="1454101"/>
            <a:ext cx="45719" cy="45719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93" y="2316852"/>
            <a:ext cx="5675428" cy="3715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1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Gap in understanding between the meteorological and hydrologic aspects of flash flood forecasting</a:t>
            </a:r>
          </a:p>
          <a:p>
            <a:pPr lvl="1"/>
            <a:r>
              <a:rPr lang="en-US" dirty="0" smtClean="0"/>
              <a:t>Meteorological confidence ≠ hydrologic confidence</a:t>
            </a:r>
          </a:p>
          <a:p>
            <a:pPr lvl="2"/>
            <a:r>
              <a:rPr lang="en-US" dirty="0" smtClean="0"/>
              <a:t>Location, location, location – slight spatial variations change antecedent conditions, basin response characteristics, etc.</a:t>
            </a:r>
          </a:p>
          <a:p>
            <a:pPr lvl="1"/>
            <a:r>
              <a:rPr lang="en-US" dirty="0" smtClean="0"/>
              <a:t>Heavy rain ≠ flash flooding</a:t>
            </a:r>
          </a:p>
          <a:p>
            <a:pPr lvl="1"/>
            <a:r>
              <a:rPr lang="en-US" dirty="0" smtClean="0"/>
              <a:t>Flash flood guidance has significant limitations – does not provide a complete assessment of the flash flood threat</a:t>
            </a:r>
          </a:p>
          <a:p>
            <a:pPr lvl="2"/>
            <a:r>
              <a:rPr lang="en-US" dirty="0" smtClean="0"/>
              <a:t>Different methods used at different RFCs</a:t>
            </a:r>
          </a:p>
          <a:p>
            <a:pPr lvl="2"/>
            <a:r>
              <a:rPr lang="en-US" dirty="0" smtClean="0"/>
              <a:t>Data latency due to varying issuance times</a:t>
            </a:r>
          </a:p>
          <a:p>
            <a:pPr lvl="2"/>
            <a:r>
              <a:rPr lang="en-US" dirty="0" smtClean="0"/>
              <a:t>Multiple time periods – 1 </a:t>
            </a:r>
            <a:r>
              <a:rPr lang="en-US" dirty="0" err="1" smtClean="0"/>
              <a:t>hr</a:t>
            </a:r>
            <a:r>
              <a:rPr lang="en-US" dirty="0" smtClean="0"/>
              <a:t>, 3 </a:t>
            </a:r>
            <a:r>
              <a:rPr lang="en-US" dirty="0" err="1" smtClean="0"/>
              <a:t>hr</a:t>
            </a:r>
            <a:r>
              <a:rPr lang="en-US" dirty="0" smtClean="0"/>
              <a:t>, 6 </a:t>
            </a:r>
            <a:r>
              <a:rPr lang="en-US" dirty="0" err="1" smtClean="0"/>
              <a:t>hr</a:t>
            </a:r>
            <a:endParaRPr lang="en-US" dirty="0"/>
          </a:p>
          <a:p>
            <a:pPr lvl="2"/>
            <a:r>
              <a:rPr lang="en-US" dirty="0" smtClean="0"/>
              <a:t>Complex terrain presents unique challenges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954" y="6150114"/>
            <a:ext cx="91440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/>
              <a:t>Full </a:t>
            </a:r>
            <a:r>
              <a:rPr lang="en-US" altLang="en-US" sz="2000" dirty="0"/>
              <a:t>report available at: http://</a:t>
            </a:r>
            <a:r>
              <a:rPr lang="en-US" altLang="en-US" sz="2000" dirty="0" smtClean="0"/>
              <a:t>www.wpc.ncep.noaa.gov/hmt/FFaIR_2013_final_report.pdf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601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 resolution convection-allowing guidance can provide valuable information about the potential for flash flooding </a:t>
            </a:r>
            <a:r>
              <a:rPr lang="en-US" i="1" dirty="0" smtClean="0"/>
              <a:t>before </a:t>
            </a:r>
            <a:r>
              <a:rPr lang="en-US" dirty="0" smtClean="0"/>
              <a:t>precipitation develops on radar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Probabilities of QPF &gt; FFG provide valuable forecast guidance</a:t>
            </a:r>
          </a:p>
          <a:p>
            <a:pPr lvl="1"/>
            <a:r>
              <a:rPr lang="en-US" dirty="0" smtClean="0"/>
              <a:t>Neighborhood probabilities can be a particularly useful forecast tool – account for spatial uncertainty in both QPF and hydrologic response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Forecasters successfully able to identify regions with a higher flash flood threat 6 – 12 hours in advance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/>
              <a:t>Full </a:t>
            </a:r>
            <a:r>
              <a:rPr lang="en-US" altLang="en-US" sz="2000" dirty="0"/>
              <a:t>report available at: http://</a:t>
            </a:r>
            <a:r>
              <a:rPr lang="en-US" altLang="en-US" sz="2000" dirty="0" smtClean="0"/>
              <a:t>www.wpc.ncep.noaa.gov/hmt/FFaIR_2013_final_report.pdf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85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27432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Reduce the data latency of FFG in QPF &gt; FFG products</a:t>
            </a:r>
          </a:p>
          <a:p>
            <a:endParaRPr lang="en-US" dirty="0" smtClean="0"/>
          </a:p>
          <a:p>
            <a:r>
              <a:rPr lang="en-US" dirty="0" smtClean="0"/>
              <a:t>Continue to explore the utility of rapidly updating hydrologic information within the flash flood forecast process</a:t>
            </a:r>
          </a:p>
          <a:p>
            <a:endParaRPr lang="en-US" dirty="0" smtClean="0"/>
          </a:p>
          <a:p>
            <a:r>
              <a:rPr lang="en-US" dirty="0" smtClean="0"/>
              <a:t>Continue to explore flash flood forecasting beyond the near-term 6 hour period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43075" y="4572000"/>
            <a:ext cx="5105400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2014 experiment planned for July</a:t>
            </a:r>
            <a:endParaRPr lang="en-US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72199"/>
            <a:ext cx="4724400" cy="6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13478" r="50449" b="79289"/>
          <a:stretch>
            <a:fillRect/>
          </a:stretch>
        </p:blipFill>
        <p:spPr bwMode="auto">
          <a:xfrm>
            <a:off x="4020343" y="5568154"/>
            <a:ext cx="32369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nssl.noaa.gov/news/logos/nssl_s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09676"/>
            <a:ext cx="124936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5410200"/>
            <a:ext cx="845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456228"/>
            <a:ext cx="1322120" cy="13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 average, flooding results in ~$8 billion </a:t>
            </a:r>
          </a:p>
          <a:p>
            <a:pPr marL="114300" indent="0">
              <a:buNone/>
            </a:pPr>
            <a:r>
              <a:rPr lang="en-US" dirty="0"/>
              <a:t>    in damages and ~90 fatalities per </a:t>
            </a:r>
            <a:r>
              <a:rPr lang="en-US" dirty="0" smtClean="0"/>
              <a:t>year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/>
              <a:t>of the last 10 NWS Service Assessments </a:t>
            </a:r>
          </a:p>
          <a:p>
            <a:pPr marL="114300" indent="0">
              <a:buNone/>
            </a:pPr>
            <a:r>
              <a:rPr lang="en-US" dirty="0"/>
              <a:t>    have involved flooding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WPC </a:t>
            </a:r>
            <a:r>
              <a:rPr lang="en-US" dirty="0" err="1" smtClean="0"/>
              <a:t>MetWatch</a:t>
            </a:r>
            <a:r>
              <a:rPr lang="en-US" dirty="0" smtClean="0"/>
              <a:t> Desk</a:t>
            </a:r>
          </a:p>
          <a:p>
            <a:pPr lvl="1"/>
            <a:r>
              <a:rPr lang="en-US" dirty="0" smtClean="0"/>
              <a:t>Responsibility for heavy rainfall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mesoscale</a:t>
            </a:r>
            <a:r>
              <a:rPr lang="en-US" dirty="0" smtClean="0"/>
              <a:t> discussions transferred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from SPC to WPC on 9 April 2013</a:t>
            </a:r>
          </a:p>
          <a:p>
            <a:pPr lvl="1"/>
            <a:r>
              <a:rPr lang="en-US" dirty="0" err="1" smtClean="0"/>
              <a:t>Mesoscale</a:t>
            </a:r>
            <a:r>
              <a:rPr lang="en-US" dirty="0" smtClean="0"/>
              <a:t> precipitation discussions</a:t>
            </a:r>
          </a:p>
          <a:p>
            <a:pPr lvl="2"/>
            <a:r>
              <a:rPr lang="en-US" dirty="0" smtClean="0"/>
              <a:t>Event driven</a:t>
            </a:r>
          </a:p>
          <a:p>
            <a:pPr lvl="2"/>
            <a:r>
              <a:rPr lang="en-US" dirty="0" smtClean="0"/>
              <a:t>Highlight regions where heavy rainfall </a:t>
            </a:r>
          </a:p>
          <a:p>
            <a:pPr marL="77724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may lead to flash flooding </a:t>
            </a:r>
            <a:r>
              <a:rPr lang="en-US" b="1" i="1" dirty="0" smtClean="0">
                <a:solidFill>
                  <a:srgbClr val="FF0000"/>
                </a:solidFill>
              </a:rPr>
              <a:t>in the next 1-6 </a:t>
            </a:r>
          </a:p>
          <a:p>
            <a:pPr marL="777240" lvl="2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   hours</a:t>
            </a:r>
          </a:p>
        </p:txBody>
      </p:sp>
      <p:pic>
        <p:nvPicPr>
          <p:cNvPr id="4" name="Picture 2" descr="Graphic for MPD #0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r="6979" b="2444"/>
          <a:stretch>
            <a:fillRect/>
          </a:stretch>
        </p:blipFill>
        <p:spPr bwMode="auto">
          <a:xfrm>
            <a:off x="5486400" y="4343400"/>
            <a:ext cx="2816225" cy="236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15788"/>
          <a:stretch/>
        </p:blipFill>
        <p:spPr bwMode="auto">
          <a:xfrm>
            <a:off x="6891613" y="2248137"/>
            <a:ext cx="1497441" cy="1987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 r="11597"/>
          <a:stretch/>
        </p:blipFill>
        <p:spPr bwMode="auto">
          <a:xfrm>
            <a:off x="6865204" y="130168"/>
            <a:ext cx="1523850" cy="1987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r="7551"/>
          <a:stretch/>
        </p:blipFill>
        <p:spPr bwMode="auto">
          <a:xfrm>
            <a:off x="5867400" y="1600200"/>
            <a:ext cx="1570899" cy="1987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4" t="7188" r="1282" b="58026"/>
          <a:stretch/>
        </p:blipFill>
        <p:spPr>
          <a:xfrm>
            <a:off x="6400800" y="3713985"/>
            <a:ext cx="2494658" cy="1799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Flash Flood and Intense Rainfall Experiment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July 8 – 26, 2013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38862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resolution convection-allowing models</a:t>
            </a:r>
          </a:p>
          <a:p>
            <a:endParaRPr lang="en-US" dirty="0" smtClean="0"/>
          </a:p>
          <a:p>
            <a:r>
              <a:rPr lang="en-US" dirty="0" err="1" smtClean="0"/>
              <a:t>Exceedance</a:t>
            </a:r>
            <a:r>
              <a:rPr lang="en-US" dirty="0" smtClean="0"/>
              <a:t> probabilities</a:t>
            </a:r>
          </a:p>
          <a:p>
            <a:endParaRPr lang="en-US" dirty="0" smtClean="0"/>
          </a:p>
          <a:p>
            <a:r>
              <a:rPr lang="en-US" dirty="0" smtClean="0"/>
              <a:t>Hydrologic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696200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Explore techniques to improve short term QPF and flash flood forecasts</a:t>
            </a:r>
            <a:endParaRPr lang="en-US" sz="28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0" b="51041"/>
          <a:stretch>
            <a:fillRect/>
          </a:stretch>
        </p:blipFill>
        <p:spPr bwMode="auto">
          <a:xfrm>
            <a:off x="4495800" y="2819401"/>
            <a:ext cx="24966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885013"/>
            <a:ext cx="2522013" cy="199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9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4724400"/>
            <a:ext cx="2711939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Flash Flood and Intense Rainfall Experiment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July 8 – 26, 2013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26 participants representing operations, research, and academia</a:t>
            </a:r>
          </a:p>
          <a:p>
            <a:pPr lvl="1"/>
            <a:r>
              <a:rPr lang="en-US" dirty="0" smtClean="0"/>
              <a:t>8 remote participants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Daily Activities</a:t>
            </a:r>
          </a:p>
          <a:p>
            <a:pPr lvl="1"/>
            <a:r>
              <a:rPr lang="en-US" dirty="0" smtClean="0"/>
              <a:t>12 </a:t>
            </a:r>
            <a:r>
              <a:rPr lang="en-US" dirty="0" err="1" smtClean="0"/>
              <a:t>hr</a:t>
            </a:r>
            <a:r>
              <a:rPr lang="en-US" dirty="0" smtClean="0"/>
              <a:t> probabilistic precipitation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forecast (12 – 00 UTC)</a:t>
            </a:r>
          </a:p>
          <a:p>
            <a:pPr lvl="2"/>
            <a:r>
              <a:rPr lang="en-US" dirty="0" smtClean="0"/>
              <a:t>Probability of exceeding 1”</a:t>
            </a:r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hr</a:t>
            </a:r>
            <a:r>
              <a:rPr lang="en-US" dirty="0" smtClean="0"/>
              <a:t> probabilistic flash flood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forecast (18 – 00 UTC)</a:t>
            </a:r>
          </a:p>
          <a:p>
            <a:pPr lvl="2"/>
            <a:r>
              <a:rPr lang="en-US" dirty="0" smtClean="0"/>
              <a:t>Prelim</a:t>
            </a:r>
          </a:p>
          <a:p>
            <a:pPr lvl="2"/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12 </a:t>
            </a:r>
            <a:r>
              <a:rPr lang="en-US" dirty="0" err="1" smtClean="0"/>
              <a:t>hr</a:t>
            </a:r>
            <a:r>
              <a:rPr lang="en-US" dirty="0" smtClean="0"/>
              <a:t> probabilistic flash flood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outlook forecast (00 – 12 UTC)</a:t>
            </a:r>
          </a:p>
          <a:p>
            <a:pPr lvl="1"/>
            <a:r>
              <a:rPr lang="en-US" dirty="0" smtClean="0"/>
              <a:t>Subjective Evaluation</a:t>
            </a:r>
          </a:p>
        </p:txBody>
      </p:sp>
      <p:sp>
        <p:nvSpPr>
          <p:cNvPr id="4" name="AutoShape 4" descr="ftp://ftp.wpc.ncep.noaa.gov/ffair/20130727/ffair_pff_outlook_valid20130727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20130723_1023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/>
          <a:stretch/>
        </p:blipFill>
        <p:spPr bwMode="auto">
          <a:xfrm>
            <a:off x="5664201" y="1905000"/>
            <a:ext cx="2711938" cy="177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/>
          <a:stretch/>
        </p:blipFill>
        <p:spPr bwMode="auto">
          <a:xfrm>
            <a:off x="4648200" y="3276600"/>
            <a:ext cx="2700216" cy="216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Featured Model Guidance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371600"/>
          <a:ext cx="62484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Provider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Forecast Hours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EMC</a:t>
                      </a:r>
                    </a:p>
                    <a:p>
                      <a:pPr algn="ctr"/>
                      <a:r>
                        <a:rPr lang="en-US" sz="1400" dirty="0" smtClean="0"/>
                        <a:t>(operational)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SREF</a:t>
                      </a:r>
                    </a:p>
                    <a:p>
                      <a:pPr algn="ctr"/>
                      <a:r>
                        <a:rPr lang="en-US" sz="1400" dirty="0" smtClean="0"/>
                        <a:t>(21 members)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km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EMC</a:t>
                      </a:r>
                    </a:p>
                    <a:p>
                      <a:pPr algn="ctr"/>
                      <a:r>
                        <a:rPr lang="en-US" sz="1400" dirty="0" smtClean="0"/>
                        <a:t>(operational)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12km (parent)</a:t>
                      </a:r>
                    </a:p>
                    <a:p>
                      <a:pPr algn="ctr"/>
                      <a:r>
                        <a:rPr lang="en-US" dirty="0" smtClean="0"/>
                        <a:t>4km (nest)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 (parent)</a:t>
                      </a:r>
                    </a:p>
                    <a:p>
                      <a:pPr algn="ctr"/>
                      <a:r>
                        <a:rPr lang="en-US" dirty="0" smtClean="0"/>
                        <a:t>60 (nest)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SSEO</a:t>
                      </a:r>
                    </a:p>
                    <a:p>
                      <a:pPr algn="ctr"/>
                      <a:r>
                        <a:rPr lang="en-US" sz="1400" dirty="0" smtClean="0"/>
                        <a:t>(7 members)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km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ESRL/GSD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ExREF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1400" dirty="0" smtClean="0"/>
                        <a:t>(8 members)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km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12km (parent)</a:t>
                      </a:r>
                    </a:p>
                    <a:p>
                      <a:pPr algn="ctr"/>
                      <a:r>
                        <a:rPr lang="en-US" dirty="0" smtClean="0"/>
                        <a:t>4km (nest)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 (parent)</a:t>
                      </a:r>
                    </a:p>
                    <a:p>
                      <a:pPr algn="ctr"/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(nest)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ESRL/GSD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HRRR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km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3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670550"/>
            <a:ext cx="16033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310188"/>
            <a:ext cx="16002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670550"/>
            <a:ext cx="1600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10188"/>
            <a:ext cx="16002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67375"/>
            <a:ext cx="16033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10188"/>
            <a:ext cx="16002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3" name="TextBox 2"/>
          <p:cNvSpPr txBox="1">
            <a:spLocks noChangeArrowheads="1"/>
          </p:cNvSpPr>
          <p:nvPr/>
        </p:nvSpPr>
        <p:spPr bwMode="auto">
          <a:xfrm>
            <a:off x="73025" y="5675313"/>
            <a:ext cx="536575" cy="261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chemeClr val="bg1"/>
                </a:solidFill>
              </a:rPr>
              <a:t>SREF</a:t>
            </a:r>
          </a:p>
        </p:txBody>
      </p:sp>
      <p:sp>
        <p:nvSpPr>
          <p:cNvPr id="8244" name="TextBox 10"/>
          <p:cNvSpPr txBox="1">
            <a:spLocks noChangeArrowheads="1"/>
          </p:cNvSpPr>
          <p:nvPr/>
        </p:nvSpPr>
        <p:spPr bwMode="auto">
          <a:xfrm>
            <a:off x="1525588" y="5310188"/>
            <a:ext cx="536575" cy="261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chemeClr val="bg1"/>
                </a:solidFill>
              </a:rPr>
              <a:t>NAM</a:t>
            </a:r>
          </a:p>
        </p:txBody>
      </p:sp>
      <p:sp>
        <p:nvSpPr>
          <p:cNvPr id="8245" name="TextBox 11"/>
          <p:cNvSpPr txBox="1">
            <a:spLocks noChangeArrowheads="1"/>
          </p:cNvSpPr>
          <p:nvPr/>
        </p:nvSpPr>
        <p:spPr bwMode="auto">
          <a:xfrm>
            <a:off x="3013075" y="5668963"/>
            <a:ext cx="536575" cy="261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chemeClr val="bg1"/>
                </a:solidFill>
              </a:rPr>
              <a:t>SSEO</a:t>
            </a:r>
          </a:p>
        </p:txBody>
      </p:sp>
      <p:sp>
        <p:nvSpPr>
          <p:cNvPr id="8246" name="TextBox 12"/>
          <p:cNvSpPr txBox="1">
            <a:spLocks noChangeArrowheads="1"/>
          </p:cNvSpPr>
          <p:nvPr/>
        </p:nvSpPr>
        <p:spPr bwMode="auto">
          <a:xfrm>
            <a:off x="4495800" y="5305425"/>
            <a:ext cx="536575" cy="261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chemeClr val="bg1"/>
                </a:solidFill>
              </a:rPr>
              <a:t>ExREF</a:t>
            </a:r>
          </a:p>
        </p:txBody>
      </p:sp>
      <p:sp>
        <p:nvSpPr>
          <p:cNvPr id="8247" name="TextBox 13"/>
          <p:cNvSpPr txBox="1">
            <a:spLocks noChangeArrowheads="1"/>
          </p:cNvSpPr>
          <p:nvPr/>
        </p:nvSpPr>
        <p:spPr bwMode="auto">
          <a:xfrm>
            <a:off x="5943600" y="5668963"/>
            <a:ext cx="609600" cy="261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chemeClr val="bg1"/>
                </a:solidFill>
              </a:rPr>
              <a:t>NAMX</a:t>
            </a:r>
          </a:p>
        </p:txBody>
      </p:sp>
      <p:sp>
        <p:nvSpPr>
          <p:cNvPr id="8248" name="TextBox 14"/>
          <p:cNvSpPr txBox="1">
            <a:spLocks noChangeArrowheads="1"/>
          </p:cNvSpPr>
          <p:nvPr/>
        </p:nvSpPr>
        <p:spPr bwMode="auto">
          <a:xfrm>
            <a:off x="7391400" y="5313363"/>
            <a:ext cx="536575" cy="260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chemeClr val="bg1"/>
                </a:solidFill>
              </a:rPr>
              <a:t>HRRR</a:t>
            </a:r>
          </a:p>
        </p:txBody>
      </p:sp>
    </p:spTree>
    <p:extLst>
      <p:ext uri="{BB962C8B-B14F-4D97-AF65-F5344CB8AC3E}">
        <p14:creationId xmlns:p14="http://schemas.microsoft.com/office/powerpoint/2010/main" val="35246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Flood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Flash Flood Guidance (FFG)</a:t>
            </a:r>
          </a:p>
          <a:p>
            <a:pPr lvl="1"/>
            <a:r>
              <a:rPr lang="en-US" dirty="0" smtClean="0"/>
              <a:t>Produced by NWS RFCs using one of four methods</a:t>
            </a:r>
          </a:p>
          <a:p>
            <a:pPr lvl="1"/>
            <a:r>
              <a:rPr lang="en-US" dirty="0" smtClean="0"/>
              <a:t>Updated at the discretion of each RFC – does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not update dynamically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Flooded Locations and Simulated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Hydrographs (FLASH)</a:t>
            </a:r>
          </a:p>
          <a:p>
            <a:pPr lvl="1"/>
            <a:r>
              <a:rPr lang="en-US" dirty="0" smtClean="0"/>
              <a:t>High resolution distributed hydrologic model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(250m/5min)</a:t>
            </a:r>
          </a:p>
          <a:p>
            <a:pPr lvl="1"/>
            <a:r>
              <a:rPr lang="en-US" dirty="0" smtClean="0"/>
              <a:t>Forced by real time radar estimated QPE</a:t>
            </a:r>
          </a:p>
          <a:p>
            <a:pPr lvl="1"/>
            <a:r>
              <a:rPr lang="en-US" dirty="0" smtClean="0"/>
              <a:t>Forecasts simulated surface water flows 6 hours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into the future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QPE recurrence intervals</a:t>
            </a:r>
          </a:p>
          <a:p>
            <a:endParaRPr lang="en-US" dirty="0" smtClean="0"/>
          </a:p>
          <a:p>
            <a:r>
              <a:rPr lang="en-US" dirty="0" smtClean="0"/>
              <a:t>QPE to FFG ratio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295400"/>
            <a:ext cx="2438400" cy="171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276600"/>
            <a:ext cx="2438400" cy="192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15623" y="3366477"/>
            <a:ext cx="1431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chemeClr val="bg1"/>
                </a:solidFill>
              </a:rPr>
              <a:t>http://flash.ou.edu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Forecast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84289"/>
            <a:ext cx="7620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Point probabilities</a:t>
            </a:r>
          </a:p>
          <a:p>
            <a:pPr lvl="1"/>
            <a:r>
              <a:rPr lang="en-US" dirty="0" smtClean="0"/>
              <a:t>Probability of an event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occurring at a specific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grid point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Neighborhood probabilities</a:t>
            </a:r>
          </a:p>
          <a:p>
            <a:pPr lvl="1"/>
            <a:r>
              <a:rPr lang="en-US" dirty="0" smtClean="0"/>
              <a:t>Probability of an event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occurring within a certain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distance of a grid point</a:t>
            </a:r>
          </a:p>
          <a:p>
            <a:pPr lvl="2"/>
            <a:r>
              <a:rPr lang="en-US" dirty="0" smtClean="0"/>
              <a:t>20 km radius</a:t>
            </a:r>
          </a:p>
          <a:p>
            <a:pPr lvl="2"/>
            <a:r>
              <a:rPr lang="en-US" dirty="0" smtClean="0"/>
              <a:t>40 km radius</a:t>
            </a:r>
          </a:p>
          <a:p>
            <a:pPr lvl="1"/>
            <a:r>
              <a:rPr lang="en-US" dirty="0" smtClean="0"/>
              <a:t>Neighborhood maximum QPF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Probability of QPF exceeding a threshold (e.g. &gt;1”)</a:t>
            </a:r>
          </a:p>
          <a:p>
            <a:pPr lvl="1"/>
            <a:r>
              <a:rPr lang="en-US" dirty="0" smtClean="0"/>
              <a:t>Probability of QPF exceeding flash flood guidance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1"/>
            <a:ext cx="216618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38600" y="1524000"/>
            <a:ext cx="1676400" cy="2616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</a:rPr>
              <a:t>Probability 3hr QPF &gt; 1”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532468"/>
            <a:ext cx="2154147" cy="15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324599" y="1552372"/>
            <a:ext cx="1905001" cy="2616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</a:rPr>
              <a:t>Probability 3hr QPF &gt; 3hr FFG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22626"/>
            <a:ext cx="2166182" cy="15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8601" y="3222626"/>
            <a:ext cx="1600200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+mn-cs"/>
              </a:rPr>
              <a:t>40 km </a:t>
            </a:r>
            <a:r>
              <a:rPr lang="en-US" sz="1100" b="1" dirty="0" smtClean="0">
                <a:solidFill>
                  <a:schemeClr val="bg1"/>
                </a:solidFill>
                <a:latin typeface="+mn-lt"/>
                <a:cs typeface="+mn-cs"/>
              </a:rPr>
              <a:t>neighborhood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+mn-lt"/>
                <a:cs typeface="+mn-cs"/>
              </a:rPr>
              <a:t>probability </a:t>
            </a:r>
            <a:r>
              <a:rPr lang="en-US" sz="1100" b="1" dirty="0">
                <a:solidFill>
                  <a:schemeClr val="bg1"/>
                </a:solidFill>
                <a:latin typeface="+mn-lt"/>
                <a:cs typeface="+mn-cs"/>
              </a:rPr>
              <a:t>3hr QPF &gt; 1”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222626"/>
            <a:ext cx="2166182" cy="15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24599" y="3222626"/>
            <a:ext cx="1905001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+mn-cs"/>
              </a:rPr>
              <a:t>40 km </a:t>
            </a:r>
            <a:r>
              <a:rPr lang="en-US" sz="1100" b="1" dirty="0" smtClean="0">
                <a:solidFill>
                  <a:schemeClr val="bg1"/>
                </a:solidFill>
                <a:latin typeface="+mn-lt"/>
                <a:cs typeface="+mn-cs"/>
              </a:rPr>
              <a:t>neighborhood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+mn-lt"/>
                <a:cs typeface="+mn-cs"/>
              </a:rPr>
              <a:t>probability </a:t>
            </a:r>
            <a:r>
              <a:rPr lang="en-US" sz="1100" b="1" dirty="0">
                <a:solidFill>
                  <a:schemeClr val="bg1"/>
                </a:solidFill>
                <a:latin typeface="+mn-lt"/>
                <a:cs typeface="+mn-cs"/>
              </a:rPr>
              <a:t>3hr QPF &gt; 3hr FFG</a:t>
            </a:r>
          </a:p>
        </p:txBody>
      </p:sp>
    </p:spTree>
    <p:extLst>
      <p:ext uri="{BB962C8B-B14F-4D97-AF65-F5344CB8AC3E}">
        <p14:creationId xmlns:p14="http://schemas.microsoft.com/office/powerpoint/2010/main" val="36728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Forecast Valid 00 UTC 24 July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12 </a:t>
            </a:r>
            <a:r>
              <a:rPr lang="en-US" sz="2800" dirty="0" err="1" smtClean="0"/>
              <a:t>hr</a:t>
            </a:r>
            <a:r>
              <a:rPr lang="en-US" sz="2800" dirty="0" smtClean="0"/>
              <a:t> QPF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4304" r="66496" b="54463"/>
          <a:stretch/>
        </p:blipFill>
        <p:spPr bwMode="auto">
          <a:xfrm>
            <a:off x="914400" y="1377460"/>
            <a:ext cx="3377663" cy="266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53863" r="66496" b="4634"/>
          <a:stretch/>
        </p:blipFill>
        <p:spPr bwMode="auto">
          <a:xfrm>
            <a:off x="4356400" y="1383323"/>
            <a:ext cx="3273981" cy="265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t="4304" r="32478" b="54463"/>
          <a:stretch/>
        </p:blipFill>
        <p:spPr bwMode="auto">
          <a:xfrm>
            <a:off x="914399" y="4083895"/>
            <a:ext cx="3377664" cy="265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6" t="4304" b="54463"/>
          <a:stretch/>
        </p:blipFill>
        <p:spPr bwMode="auto">
          <a:xfrm>
            <a:off x="4356400" y="4104634"/>
            <a:ext cx="3273981" cy="263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700045"/>
            <a:ext cx="1752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12 </a:t>
            </a:r>
            <a:r>
              <a:rPr lang="en-US" sz="1600" b="1" dirty="0" err="1" smtClean="0">
                <a:solidFill>
                  <a:schemeClr val="bg1"/>
                </a:solidFill>
              </a:rPr>
              <a:t>hr</a:t>
            </a:r>
            <a:r>
              <a:rPr lang="en-US" sz="1600" b="1" dirty="0" smtClean="0">
                <a:solidFill>
                  <a:schemeClr val="bg1"/>
                </a:solidFill>
              </a:rPr>
              <a:t> MRMS QPE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701998"/>
            <a:ext cx="1752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NAM Nest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404170"/>
            <a:ext cx="1752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NAMX Nest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7090" y="6404171"/>
            <a:ext cx="1752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HRRR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43" y="2209800"/>
            <a:ext cx="5705058" cy="37337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Forecast Valid 00 UTC 11 July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12 </a:t>
            </a:r>
            <a:r>
              <a:rPr lang="en-US" sz="2800" dirty="0" err="1" smtClean="0"/>
              <a:t>hr</a:t>
            </a:r>
            <a:r>
              <a:rPr lang="en-US" sz="2800" dirty="0" smtClean="0"/>
              <a:t> QPF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r="55128" b="50000"/>
          <a:stretch/>
        </p:blipFill>
        <p:spPr bwMode="auto">
          <a:xfrm>
            <a:off x="762000" y="1357856"/>
            <a:ext cx="3493477" cy="259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50000" r="55128"/>
          <a:stretch/>
        </p:blipFill>
        <p:spPr bwMode="auto">
          <a:xfrm>
            <a:off x="4419602" y="1369524"/>
            <a:ext cx="3493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9" r="4018" b="50000"/>
          <a:stretch/>
        </p:blipFill>
        <p:spPr bwMode="auto">
          <a:xfrm>
            <a:off x="762000" y="4118818"/>
            <a:ext cx="3514354" cy="259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9" t="50000" r="4018"/>
          <a:stretch/>
        </p:blipFill>
        <p:spPr bwMode="auto">
          <a:xfrm>
            <a:off x="4419602" y="4114801"/>
            <a:ext cx="3514501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3609992"/>
            <a:ext cx="1752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12 </a:t>
            </a:r>
            <a:r>
              <a:rPr lang="en-US" sz="1600" b="1" dirty="0" err="1" smtClean="0">
                <a:solidFill>
                  <a:schemeClr val="bg1"/>
                </a:solidFill>
              </a:rPr>
              <a:t>hr</a:t>
            </a:r>
            <a:r>
              <a:rPr lang="en-US" sz="1600" b="1" dirty="0" smtClean="0">
                <a:solidFill>
                  <a:schemeClr val="bg1"/>
                </a:solidFill>
              </a:rPr>
              <a:t> MRMS QPE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0552" y="3609992"/>
            <a:ext cx="1752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SREF Mean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367046"/>
            <a:ext cx="1752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SSEO Mean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6367046"/>
            <a:ext cx="1752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ExREF</a:t>
            </a:r>
            <a:r>
              <a:rPr lang="en-US" sz="1600" b="1" dirty="0" smtClean="0">
                <a:solidFill>
                  <a:schemeClr val="bg1"/>
                </a:solidFill>
              </a:rPr>
              <a:t> Mean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670</TotalTime>
  <Words>796</Words>
  <Application>Microsoft Office PowerPoint</Application>
  <PresentationFormat>On-screen Show (4:3)</PresentationFormat>
  <Paragraphs>175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The 2013 Flash Flood and Intense Rainfall Experiment</vt:lpstr>
      <vt:lpstr>Motivation</vt:lpstr>
      <vt:lpstr>Flash Flood and Intense Rainfall Experiment July 8 – 26, 2013</vt:lpstr>
      <vt:lpstr>Flash Flood and Intense Rainfall Experiment July 8 – 26, 2013</vt:lpstr>
      <vt:lpstr>Featured Model Guidance</vt:lpstr>
      <vt:lpstr>Flash Flood Diagnostics</vt:lpstr>
      <vt:lpstr>Ensemble Forecast Tools</vt:lpstr>
      <vt:lpstr>Forecast Valid 00 UTC 24 July 12 hr QPF</vt:lpstr>
      <vt:lpstr>Forecast Valid 00 UTC 11 July 12 hr QPF</vt:lpstr>
      <vt:lpstr>Forecast Valid 00 UTC 11 July 6 hr probability QPF &gt; FFG</vt:lpstr>
      <vt:lpstr>Lessons Learned</vt:lpstr>
      <vt:lpstr>Lessons Learned</vt:lpstr>
      <vt:lpstr>Ongoing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2013 Flash Flood and Intense Rainfall Experiment</dc:title>
  <dc:creator>Faye Barthold</dc:creator>
  <cp:lastModifiedBy>Faye Barthold</cp:lastModifiedBy>
  <cp:revision>60</cp:revision>
  <dcterms:created xsi:type="dcterms:W3CDTF">2014-01-13T20:13:25Z</dcterms:created>
  <dcterms:modified xsi:type="dcterms:W3CDTF">2014-01-31T22:26:49Z</dcterms:modified>
</cp:coreProperties>
</file>