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5" r:id="rId3"/>
    <p:sldId id="287" r:id="rId4"/>
    <p:sldId id="288" r:id="rId5"/>
    <p:sldId id="286" r:id="rId6"/>
    <p:sldId id="289" r:id="rId7"/>
    <p:sldId id="260" r:id="rId8"/>
    <p:sldId id="261" r:id="rId9"/>
    <p:sldId id="274" r:id="rId10"/>
    <p:sldId id="263" r:id="rId11"/>
    <p:sldId id="265" r:id="rId12"/>
    <p:sldId id="268" r:id="rId13"/>
    <p:sldId id="27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400"/>
    <a:srgbClr val="000000"/>
    <a:srgbClr val="C86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4660"/>
  </p:normalViewPr>
  <p:slideViewPr>
    <p:cSldViewPr>
      <p:cViewPr varScale="1">
        <p:scale>
          <a:sx n="122" d="100"/>
          <a:sy n="122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360E47-1A98-4B24-8EFF-AD73597D4229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CD8710-2E70-4662-90E1-41265FC1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gif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153400" cy="230124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n w="5000" cmpd="sng">
                  <a:solidFill>
                    <a:srgbClr val="FF5400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Recent Advancements of the Research-to-Operations (R2O) Process at HMT-WPC</a:t>
            </a:r>
            <a:r>
              <a:rPr lang="en-US" dirty="0">
                <a:solidFill>
                  <a:schemeClr val="accent1"/>
                </a:solidFill>
                <a:effectLst/>
              </a:rPr>
              <a:t/>
            </a:r>
            <a:br>
              <a:rPr lang="en-US" dirty="0">
                <a:solidFill>
                  <a:schemeClr val="accent1"/>
                </a:solidFill>
                <a:effectLst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001000" cy="32004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200" dirty="0"/>
              <a:t>Thomas E. Workoff</a:t>
            </a:r>
            <a:r>
              <a:rPr lang="en-US" sz="2200" baseline="30000" dirty="0"/>
              <a:t>1,2</a:t>
            </a:r>
            <a:r>
              <a:rPr lang="en-US" sz="2200" dirty="0"/>
              <a:t>, Faye E. Barthold</a:t>
            </a:r>
            <a:r>
              <a:rPr lang="en-US" sz="2200" baseline="30000" dirty="0"/>
              <a:t>1,3</a:t>
            </a:r>
            <a:r>
              <a:rPr lang="en-US" sz="2200" dirty="0"/>
              <a:t>, Michael J. Bodner</a:t>
            </a:r>
            <a:r>
              <a:rPr lang="en-US" sz="2200" baseline="30000" dirty="0"/>
              <a:t>1</a:t>
            </a:r>
            <a:r>
              <a:rPr lang="en-US" sz="2200" dirty="0"/>
              <a:t>, Brad Ferrier</a:t>
            </a:r>
            <a:r>
              <a:rPr lang="en-US" sz="2200" baseline="30000" dirty="0"/>
              <a:t>3,4</a:t>
            </a:r>
            <a:r>
              <a:rPr lang="en-US" sz="2200" dirty="0"/>
              <a:t>, Ellen Sukovich</a:t>
            </a:r>
            <a:r>
              <a:rPr lang="en-US" sz="2200" baseline="30000" dirty="0"/>
              <a:t>5</a:t>
            </a:r>
            <a:r>
              <a:rPr lang="en-US" sz="2200" dirty="0"/>
              <a:t>, Benjamin J. Moore</a:t>
            </a:r>
            <a:r>
              <a:rPr lang="en-US" sz="2200" baseline="30000" dirty="0"/>
              <a:t>5±</a:t>
            </a:r>
            <a:r>
              <a:rPr lang="en-US" sz="2200" dirty="0"/>
              <a:t>, David R. Novak</a:t>
            </a:r>
            <a:r>
              <a:rPr lang="en-US" sz="2200" baseline="30000" dirty="0"/>
              <a:t>1</a:t>
            </a:r>
            <a:r>
              <a:rPr lang="en-US" sz="2200" dirty="0"/>
              <a:t>, </a:t>
            </a:r>
            <a:r>
              <a:rPr lang="en-US" sz="2200" dirty="0" err="1"/>
              <a:t>Ligia</a:t>
            </a:r>
            <a:r>
              <a:rPr lang="en-US" sz="2200" dirty="0"/>
              <a:t> Bernardet</a:t>
            </a:r>
            <a:r>
              <a:rPr lang="en-US" sz="2200" baseline="30000" dirty="0"/>
              <a:t>5</a:t>
            </a:r>
            <a:r>
              <a:rPr lang="en-US" sz="2200" dirty="0"/>
              <a:t>, </a:t>
            </a:r>
            <a:r>
              <a:rPr lang="en-US" sz="2200" dirty="0" smtClean="0"/>
              <a:t>Tom </a:t>
            </a:r>
            <a:r>
              <a:rPr lang="en-US" sz="2200" dirty="0"/>
              <a:t>Hamill</a:t>
            </a:r>
            <a:r>
              <a:rPr lang="en-US" sz="2200" baseline="30000" dirty="0"/>
              <a:t>6</a:t>
            </a:r>
            <a:r>
              <a:rPr lang="en-US" sz="2200" dirty="0"/>
              <a:t>, Gary Bates</a:t>
            </a:r>
            <a:r>
              <a:rPr lang="en-US" sz="2200" baseline="30000" dirty="0"/>
              <a:t>5</a:t>
            </a:r>
            <a:r>
              <a:rPr lang="en-US" sz="2200" dirty="0"/>
              <a:t>, and Wallace A. Hogsett</a:t>
            </a:r>
            <a:r>
              <a:rPr lang="en-US" sz="2200" baseline="30000" dirty="0"/>
              <a:t>1</a:t>
            </a:r>
            <a:r>
              <a:rPr lang="en-US" sz="2200" dirty="0"/>
              <a:t> </a:t>
            </a:r>
            <a:endParaRPr lang="en-US" sz="2200" dirty="0" smtClean="0"/>
          </a:p>
          <a:p>
            <a:pPr algn="ctr"/>
            <a:endParaRPr lang="en-US" dirty="0"/>
          </a:p>
          <a:p>
            <a:pPr algn="ctr"/>
            <a:r>
              <a:rPr lang="en-US" sz="1500" baseline="30000" dirty="0"/>
              <a:t>1</a:t>
            </a:r>
            <a:r>
              <a:rPr lang="en-US" sz="1500" dirty="0"/>
              <a:t>NOAA/NWS/Weather Prediction Center, College Park, MD</a:t>
            </a:r>
          </a:p>
          <a:p>
            <a:pPr algn="ctr"/>
            <a:r>
              <a:rPr lang="en-US" sz="1500" baseline="30000" dirty="0"/>
              <a:t>2</a:t>
            </a:r>
            <a:r>
              <a:rPr lang="en-US" sz="1500" dirty="0"/>
              <a:t>Systems Research Group, Inc., Colorado Springs, CO</a:t>
            </a:r>
          </a:p>
          <a:p>
            <a:pPr algn="ctr"/>
            <a:r>
              <a:rPr lang="en-US" sz="1500" baseline="30000" dirty="0"/>
              <a:t>3</a:t>
            </a:r>
            <a:r>
              <a:rPr lang="en-US" sz="1500" dirty="0"/>
              <a:t>I.M. Systems Group, Inc., Rockville, MD</a:t>
            </a:r>
          </a:p>
          <a:p>
            <a:pPr algn="ctr"/>
            <a:r>
              <a:rPr lang="en-US" sz="1500" baseline="30000" dirty="0"/>
              <a:t>4</a:t>
            </a:r>
            <a:r>
              <a:rPr lang="en-US" sz="1500" dirty="0"/>
              <a:t>NCEP/Environmental Modeling Center, Camp Springs, Maryland</a:t>
            </a:r>
          </a:p>
          <a:p>
            <a:pPr algn="ctr"/>
            <a:r>
              <a:rPr lang="en-US" sz="1500" baseline="30000" dirty="0"/>
              <a:t>5</a:t>
            </a:r>
            <a:r>
              <a:rPr lang="en-US" sz="1500" dirty="0"/>
              <a:t>CIRES/University of Colorado/NOAA Earth Systems Research Laboratory, Boulder, CO</a:t>
            </a:r>
          </a:p>
          <a:p>
            <a:pPr algn="ctr"/>
            <a:r>
              <a:rPr lang="en-US" sz="1500" baseline="30000" dirty="0"/>
              <a:t>6</a:t>
            </a:r>
            <a:r>
              <a:rPr lang="en-US" sz="1500" dirty="0"/>
              <a:t>Physical Sciences Division, NOAA/Earth System Research Laboratory, Boulder, </a:t>
            </a:r>
            <a:r>
              <a:rPr lang="en-US" sz="1500" dirty="0" smtClean="0"/>
              <a:t>CO</a:t>
            </a:r>
          </a:p>
          <a:p>
            <a:pPr algn="ctr"/>
            <a:r>
              <a:rPr lang="en-US" sz="1500" i="1" baseline="30000" dirty="0"/>
              <a:t>±</a:t>
            </a:r>
            <a:r>
              <a:rPr lang="en-US" sz="1500" i="1" dirty="0"/>
              <a:t>Current affiliation: Department of Earth and Atmospheric Sciences, SUNY Albany, Albany, </a:t>
            </a:r>
            <a:r>
              <a:rPr lang="en-US" sz="1500" i="1" dirty="0" smtClean="0"/>
              <a:t>NY</a:t>
            </a:r>
            <a:endParaRPr lang="en-US" sz="15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301038" y="0"/>
          <a:ext cx="83661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Drawing" r:id="rId3" imgW="739003" imgH="830537" progId="">
                  <p:embed/>
                </p:oleObj>
              </mc:Choice>
              <mc:Fallback>
                <p:oleObj name="Drawing" r:id="rId3" imgW="739003" imgH="830537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038" y="0"/>
                        <a:ext cx="836612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484705"/>
              </p:ext>
            </p:extLst>
          </p:nvPr>
        </p:nvGraphicFramePr>
        <p:xfrm>
          <a:off x="0" y="6060896"/>
          <a:ext cx="8509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Drawing" r:id="rId5" imgW="739003" imgH="693322" progId="">
                  <p:embed/>
                </p:oleObj>
              </mc:Choice>
              <mc:Fallback>
                <p:oleObj name="Drawing" r:id="rId5" imgW="739003" imgH="693322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60896"/>
                        <a:ext cx="8509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7975600" y="6162675"/>
          <a:ext cx="11779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Drawing" r:id="rId7" imgW="967680" imgH="571680" progId="">
                  <p:embed/>
                </p:oleObj>
              </mc:Choice>
              <mc:Fallback>
                <p:oleObj name="Drawing" r:id="rId7" imgW="967680" imgH="57168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600" y="6162675"/>
                        <a:ext cx="11779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8" descr="Commerce Department seal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8" descr="data:image/jpeg;base64,/9j/4AAQSkZJRgABAQAAAQABAAD/2wCEAAkGBhQSERUUExQWFRUWGSAYGRgYGRUXHxocFx4YGBgYHRkfHiYeGh0jGhgXIC8gJScqLCwsFx4xNzArNSYrLCkBCQoKDgwOGg8PGjEkHyUwKi81LiwuLCosKTIvLy4sLy8pNCwsLCwtLCwsLC4sNSwsLyktLCkpKSksKSksLCwsKf/AABEIAD8B7AMBIgACEQEDEQH/xAAcAAACAgMBAQAAAAAAAAAAAAAABwQFAQMGAgj/xAA/EAACAQIEAwYEAwUHBAMAAAABAgMAEQQFEiEGMUEHEyIyUWFxgZGhFFKxFUJDcpIWI2KissHRM1OC4Rckc//EABkBAQEBAQEBAAAAAAAAAAAAAAABAgMEBf/EAC8RAAICAQIEBAUDBQAAAAAAAAABAhEDEiETMUFhUXGB8ASRscHRIlKhFDIz4fH/2gAMAwEAAhEDEQA/AHjRRRQBRRUfEZgiGxN2/KNz9BQEiioQllfkojHq25/pGw+ZoOWBv+o7v7E2H0FqteINk2YxrsXW/pe5+g3rV+1L+WORv/Gw+rWrAnhi2ULf0QXP2rP4uRvJFb3cgfbnUuJtY5e9g/FTHlCB/M4/QA1i+IP/AGh/WazomPN0X4KT+tZXDMf4zfIKP9jTV2LoX7l/P4NRw2IP8VB8ErMOXSXu8zMPQAL963fgD/3ZPqv/ABXk4aUeWS/syj9RV1PwJpX7vqTaKhQY869Ei6W6Ebg/CptZuySi48woooqmQooooAooooAooooAooooAooooAorF6zQBRRRQBRRRQBRRRQBRRRQBRRRQBRRRQBRRRQBRRRQBRRRQBRRRQBRRRQBRRRQBRRRQBRRRQBRRRQBRRRQBRRRQBWjF41Y1uxt6DqfYDrXnMMcIkLH4Aep6CoWVYIuRNLu58o6KOlhWktrYPapLNuxMSflHmPxPSpmGwSRjwqB6nqfieZrfWGqNg4vtEwWJl7n8Lie4K6tahnBbVo0+UHlpbn+albh8bmEuJbC/i5dYJBJd7eHn7/amq8hLXbc33pcZTODnkrcgZJDXTDktS7I9ebBwkqNvGWXYrDYCJMQ5cmckPdt7o21zY+tdfwrxNhkwsEeIxndsUUBNWmwttcgbfMiq7tmzFZMLAFvtNfcW/huK5bH8IxplS4rk906+bXsdvausalFeZ5pRaf6h2jK4Cuo+JbX1MxItzvcm1rda5PMuJss3WLEIJAbDSW0k3tbVbT871wGL4jkGTRwgmzvoJ/wLqIX4Gw+lUxw7PAEXBtewIlGok+p8u4PxpGD5tmT6HyJ2MCFjc72v6X2+1LDjfiLERZykaTSLH/deAMQpvzuPeus7MMZK2DRJQwZBp8VwbAkDn7Wrgu0oaM6Rm2BERv7eW/1BrEF+p+oOx48zVxlneKxWUWIZTYjxKDvXjspzyaaC0rtIbt4mNzz9aq+MQTlcjMbDwKL9TqB0j5AmtnY+dMGprAeI3Owtc736ViO+O+51yKqV9Dre0DiVsDgmljALlgi33ALX8RHWwB29bUtMnwGa42Pv0xj3PId44+VlGkfC1NvOcqhx2GaJ7PG4uCpB35qykdQaT+d8K43KLzwTt3YYAkbc+WpPK3pXTG1VLmchwcOJMsCLO2qQKAzHmTbc/WjieB3wc4iZlk7tihU2OpRqWx9yAPnVZwXxcMVg1mlKoQLOSQq3BKk3PIEj710oYMNrEH9DXF2mBS9mvGspSbv5GkCXe7m5tpvzPTw/eqHg/jbF/jE72aR1kDeFmJG9zsPYqRVVjCcHPj4OWzRj4FgP9DGtmKwn4f8BL7DV8m1n7O1etxW/f8AAOmx/FOIlzlkjmkEUbAaAxCnu1AO3W7/AK0wsTxvhMNpTEYhFktuu7EX9QoNvnSk4ODF8TibXI1Ee5Gp/wDZfrVRkeJuZGfCnFM58TXO19zyVtyTe9YcE35UD6KwWaxTR97HIrx2vqBFtudz0t1vyqpftBwAfQcVFflsSR/UBp+9LLs9zFsGMV+IR0w+jUVYH+XSL2uSCB77VQY7TNDI+HwKRQp/ELMzC1utxc8r7HnWViVtAefEvFEeEwrT6lbwnuxq2kaxKqGAPOue4E7SBjPBOY0mZyERdW6hVI53udn69K4vI7T5LOko1CAO8V7+EgXFv6jUnskyCOU96w8cch0tvcDSu30Y/Wo4RUXYIHZ/m4hzHEPJIEQa9TMbADvKceUcSYfFAmCZJLc7HcfEHcUieFciTFY+WOQXUM5tcj98ip2Qw/g86eGMnSrtH8V5i/rawreSKbfjQHNnXE2GwgH4iZI9XIG5J9woube9q95PxDh8WpbDyrIBsbcx8Qdx9KQ2YZq02YzyyQnEHUwCXI0hTpXodgBbl1vVnwW80WZLIkEkEUlwy+IgC17XsP3xttte1ZeJJAby8ZYMiQ/iI7Refe2m5IAPvcEbVZYPGpNGskbBkdQysOoIuD9K+fchyQYvMJYmJ0l3YgG17MQP9Rp8ZHlQw0CRL5UUKLm+wFhvWMkVHZATufZpi5s1nw6YqWNe8YKAzAALuAACK3RcRY/LMbHDPO00b6SQxLXVyVuCdwwI9elVOdxStnOIEDaJO9ezenr0PSjL1f8AaYXHlnmuAGZr2Nrp03BBFvS/KvQ0q9OQHdjeJYIIllnlWNW5ajz+A5n5CsZNxXhcXcQTLIRzAuCPfSQDb3pLcZ40vmjKYzMkNkSLcXAUN0B5sS3LfatOAMq46KaLDSQC4DAaiLHZjfSLAg8vauPCVbgd+b8VYXCkLPOkbHfSTc29dIube9S8uzWLEJ3kMiyJ+ZTcbcx7H2pGcUZVPBi5MTPB38UpLBjcizEWBI8pUeHcW9OlXGKzyJcmkOD1R63EToeaazd9/QgWv/io8SpUBiS9oeXrJ3ZxUeq9upF/5gNP3q5xOZxRx948iLH+dmAG/Lfkb9PWvnXDLqwuhcEzMRtMC1732NtG4HK166rL89SHKO6x0TyDXpjiN1J0kOu/7qj9NutWWJLkBl4HjrAzSCOPExlzsBci59ASACfYVOzbP4MKFM8qxhjYFr7kbmvnnPYWMccv4VMOjHwlS1ztcXufTcGwrp+P8wabLsCzm7Em59fAlOErXcDfg4gw7zmBJUaVV1FAbkDwjfoPMu3PeomZ8a4LDvolxEauNityxHsQoNvnS4yrIDhMulx8bN3xgPiuf4mkk29jY39qruzjg+LGh3l8Z1EG5O3I3+JvzrOiNN9AWnbVmCyR4N4n1IwkIZTsR4N67HIONcKscUUuIjEukDSTy2GxPIH2Jrhe17Klw0WDjTyqHAHoAIwBVVxTwhFBl8OIW+pnCHcm+pHa5+afeuijGUYp9wPxWB5Un+1TOsSmYpDFPJGjImysVF2Zhfa3t9K7Ls0x7SYOPWbkKBc+23+1L7te1ftSPR5u7TT8dTW+9YxL9dA85jmOZZWYpTiWljkJsHJYHTYkENcjY8waaWA41wzCEPKqSTAFEN7nVy++1K1+F8wx7x/imGhNlAtsDa9gBYE2G59Kj9pWWmHE4aMGx7oDbpd2Fa0qbSvfsB1Zdn8GIZ1hlWQxmzaTexPvyPLpVfLx9gFk7s4qLVe3O4/qA0/el1n2Rfs7LHaEsO/ZI3Nz5Tqv8L2tt+ao2S8DwS5S+IawcRs4b0K3sPhta3vWFCNX0A7I5QwBUggi4INwQeRB61Tf22wXfdz+Ji7y9rauvK2ry3vta9KDh/iWaPJ8XGrNZSqqfyrKQHAPTmT/AOVSeDuDIcRgJZnHiCudV/KUBIt6cqvCSuwN3LuKMNOHMUyOIxdyL+EWJ329AfpUY8cYLujN+Jj7sNp1XPmtewFrk2N9hSl7MXOnF/8A5H/RJUHs/wCFFxzushOlLbAkbtzO3soqvHFXfQDuzXi3CYY2mxEaNz0k3Px0i5H0rflOfQYldUEqSAc9J3HxHMfOlTxnmWHbGGGHCLicQoCPI5IF0HIKOdgbFrjl1qi4MxEmHzIrYRk6lZFJsNtQG5Ow261OEtNgdjcXYQPIhxEYaK5kBNtNiFN7+5A+dYwHF+EmR3jxEZWPdzq06R6m9rD3pLSZeuJzidH3VpHJFyL2sRf51oxnDqR5q2F37sMNrncaQ9r+l/0q8KPj0sDyynivC4klYJ0kZeYB3+NjYke9W1IHG5cMDnEaQkgeBuu3eLuvwp65fKWjUnqK5zio1QK3iiBmRSBcKTf52sf1+tesJxNGQAwKH6j7Vc1CxOTxPzQX9Rt+lRNVTALnMJ/iL9xQ2dQj+Iv3NQ24Wi6M4+Y/4rx/ZRPzv/l/4q1DxAYnMsKTcjUfUKf/AFS3i4cMeYPiQQ0bMxC2IIDcgT7UzY+GIhz1H4m36AVLiymFOSL8Tv8ArVTjG66l1Se1i54xyiTHxJHEqpofXsrG/hZefzrYez+ebAiAsqEBd2ufL7DemJJmESbal+A3+wqFNxCo8qk/Has8bTstjosWSfQ43JOzYNg3w2I3PNXXaxuSCL1QycBY/DeCPF6Y+gFwbfCxt8jTH/Gzy+QWHsLfc1sgyBibyN9Nz9TWeNLodeBGP+SVFVk2MkihWPYuAAXtuxG17b7n51A4k7Ozj1Ds3dyqPCxGq4O9mHp9xXcYbAJH5V39eZ+tSKzHUnqszLLFR0QXr1Es/ZjjXKxzzl41OwBdrfANsDbrvXYYjs/15e+GVu7LBdJ3I8BBAPUg23+tdzRXR5JM84ssF2eYkYBsL35QiTvAyhrXG9huCBfe/r0qkm7PMwmsmIxLvGDyLSN87Ntf33p0UWqrLJAXmadmZkwC4eNxGUYML3IawIs1t773v61f8D5NJhcOsMjatAsPrfb0FdJRWXJtUBX8e9mMmJxTYiJ1AcLqUg3uoCk+m4A+9S887PnxWDjjDBHjfUNQJ20lbbfKmLRV4ktuwF/wFwY+FBWSx53Ntjfb9ABVJmXZZiIJmfAzmNW/dN9h6XF7gdLim3RRTkm2Bc5JwZPJh54MXIZO+Hmtultxa/PxBTaw5e9c/F2Y4xVeD8R/ctc6VBAY/u6r8hcAkC/KnNRVWSSAveDuBnhw82GnsVlDKStxs4C9etVnC/AmLwGLDCXXECbqNQ1XBAJHK/X5U1aKmuW/cCy4U4BmwuOeVmVlfVyDC2ptXWs4zs+mXM2xYdWR3LaQGuNQtYnlTMopxJAWXFXZg7znE4STupG3Yb21dWBG4v1FiK28I8OY6LEa8TMZVtbSQbDcG99t9vTrTIoprbVAWnDHAM2FzB5mZWVtXIEW1Nq60yqzRUlJydsCzxXZ9MuZtiw6sruzaQGuNW1ieVbuN+z2TEYmPFQuqsqqGUg7lCSCLext8hTFNYRwRcEEe29XiSuwLrijs2bF6MRE/dYgABudm07A7bggbX9AKhZHwrmEc6NPP3iLcaLEg3BHoOV79eVNSi1NbqgK/PeDMyJkCYwmGUkmMgjSGJJUDew3tsRtUvhzs1VcLJBLciQeI8jfaxHpYgWpi0UeSVUBOf8Axxj8MSsGJtGT6EH6WIHyNXeO7PpMVgY4pX/voiSshHmvzDC/UWF/8I+FMPFYlY1LubKOexP2FyflWMHjElQPGdSnkd+mx2O4IIIsfSjyu+5rS6uthOzdmeNliVJJ9Xd+RTfSB1t1J8vyFW+c9n80+BgiDKrQne4Y6vCq7fSmjXl3A5kC5sL7bnkPjV4kjJR5DkgGBXDzAMO77th0ItpNL6fsvxmFlZsFiWVT/MrW9DbZvjtTfoqKbXICw4m4HxWMwuGVpAZIFKsWDEvcKL/Hw73qzz/gqTFZdFAGVGjdXJYE30o622/m+1d0zAC5IA96xFKGF1IIPUEEfWnEe3YpzXAeSvhoBG/NRa/rVFx3wFLicZHiUdbKFGkhr+Aknfl1pi0VFJp2QiZZBpjUEbgVxHaLwLLjMRFPG6gIoUqQbmzFr7bdaYVFIycXaBSY3h9MTgzh5Rsw+YI3BHuDvS1l7NcfGjYdMSfw7G5Uahf4ry+V7U5a1vOoIUsAW8oJAJtzsOtWM3HkXmcbknAkMGClil8jqdZPPlct7WtcelqW+JyGOCOQx5grYdgToRwDJ+VSobnyvt8hT5xWGWRGRhdXBUj1BFiPpXBTdjeF1XUMB6a2t+tbhkrmyHJdlOAZxOBsHUoD7lWF/lqFdZ2dcFS4GWXvGDBrWIBHlv6/GuryLIIsKAiWBA5C2w9bfHrVxWZZHJvuBX8U9mc34tsVhJtBdixBBuGbzWPUE72PrUHLOzfERYoYhn13vq1X1EsNyenOm9WAQeVOJKqAsoOAJosxOK1KyuxbSAbjV6nlWzOOAJjmRxiupViDps1xZQvPl0plUVNb+wFrxN2fzS45MWrrpAQaLNfwCx35UwMuiKxqDzAqVRUcm+YCoeKzDTsqs59gbfWplFYZqLSe6spf2jiDyi/yt/zWDPijyW3yX/c1d0VNPc7caK5QRRGHFN1I+YH6V5/YkreZx8yTV/RU0Iv9TJckl6FRFw6o8zE/CwqdDlsa8lHz3/WpNFaUUjnLNOXNhaiiiqcgooooAooooAooooAooooAooooAooooAooooAooooAooooAooooAooooDkuIIS2LQS65otBYYdEuCRpUat7HxFjdrKLCtOCzT8F3rTwCEy3dI0MZWyaUVbA7MSwu1rEn2q5zPIZJMQs0eIaIhNFgiuLE3PM2325g+UVk8MJpvrkMpZW74lWe6G68xpCi58IFt/XeuLi7bR9OObHojGTtVTStdfl67tlQnFM7iEBLyPKNkFgYtLMAS52LaWtyuq32uK2ni5kOJd43EaMqxh9KHUUU6SPMNRYtexso+VWo4cQIFV5A4fvO9upcvYrqJIIPhJW1rAcgK84rhwNIZFmlQkhvD3Z8YTutfiU76NvTrzpUycT4dv+3b18b9+pV5bxFip5BEqRKwUSO512ClmCrovqDMoUi55G9ulWnEOCkkUlZWjREZiEuGZwPB4uijnbqbdK35ZkUcDMyaizgBix1FiCx1E8yxLH6C1rVMxUOtGW9tSkX52uLXtWlF1ucZ5oLIpY1S8vmcxkGcyzTxuzf3UkLBF6M8Zi1v73JcD2U+tR5eIDA8sUKhpJMQ5UHUQAAgbYb3MmrqALMSdt7s8OhYII430PhwAj6QeS6GupO4YE3F+dvStY4TSwHeygEASAEDvbFmJY21C5dr6SL3rOmVHdZcGpt8uVeTdN+lebu6RHxXFh72NYQjI0gQtctrNruIgPNoXm24uQLXqqfiGR5Iu8idv/sSmJTpBYxgxpHa/hKs1yT6H0q7wXBkKKoJdmW2lr6SoW9lXTbSDqN/zXJNSIuHFXECbWx0l2VDpsrTW1kG2rcg8yfN0ppm+YWX4aFqK6Pfx5/Ur8fxh/wBBYFBklVZCGv4Va2xt1825IACknoDL4bzabEgyssaxHUqgamZirW16uWk2Ita+3OvEXB8a3All7skao7ppIXyqSF1aRytffrerbLsAsMaxpfSvK9upJ6ADrWoqV2zllngUNONb+Pv0/O5zTxxvmEqyJLOAqWDLqSNmLXNjYAW072P729aZ+JWw4vBh4xHIzaFBKs+lkTvLAWVWuAB8D1rpxl5GIMoawZAjKRe+ksVIN9vMb7G+1QYeEolHmkbyBSzA6VjYOsa7bLqAv1PrWXGXQ6Rz4nWvdUtt/Xw8yDmPEk8OiEiJ8S/iIUOFC3Ata97897gAKWPoZ+Hzl5CZQYlwqkjUxbUwUG8ikeELcEC/MAnbatuO4fWWQsXkCuFDxqVCvovYMbarbm4BANRZeD4zHo7ySw2jBKsIwDeyrpsdvDdrm1xerUrM6sDir2fXbx5/Lp233ZBk40YSMCiqpVSgbUCpkJ0GUi4QFQzabX5DmbDM3E8ivFt3qCOSSRoR4GC6QNBY3JW+4B5ke9rH+ykYIaOSWOT96RW3c7m7ggqx8TcxtfblWyThtNKBJJYyoca1Yam73eS7EHcsA1xuCNqlTNcT4bal7r39+RnIc0acMxaEjayxlmKXubOTz2tuAOvPnVJPmkTYieQxtN3ZjSIhbAOhvoD/ALpLsPY25muky7KxFqYu8jvbU7kXst9IAAAAFzsB1NaZ8iV+9u7AyOrgrYFWjChSCQR+6DuK01JpHKGTFHJJ9Nvqr7/Qpo+IsU+IOGVIQ63LSXdkUDSSLbEkagvPnv7VdcRZiYMNJIoYsFNtIvY2NmPQAcyTRl+QxwsGQtcIU3N76m1sx6li3M1MxmFWWN428rqVPwYWNEpU7MzyYnOOmOy59/fgcrgs+K4p+8ibXaGJt18APJiQSDqkk5D8p9KnYXigy4sxoF7lSUZze5cbCx8u7XAXcnSx2A3kQ8MKFlDSO7SsrFzoDAxhdBFltsVB5V7y/hxImVi8kndgiMOVsl73IAAu1iRqNzb51lKR2nk+Hdut6rr4Lf5/xvuyu4tilTTNHI5cyJHGgOlQXuhJA8+7A78gvxr3lbR4IYlN9MbIQBuWZ0QbDqzuD8S1XWPy8SmIkkd3IJNupAYAH+q/yqFmnDazSLJ3kkbC19BFjpDAHcGzAOwDDcXquLu0Yhmg4LHN7f7VfffuU8vFM5VwEGvv0iHd+ILcxl0Zz4dXi035XJ9CanQ56xFo4iJJJHFpHJCCIASO1r2UNYaV5k+9SxwvCqsseqO5UjS1wrRkFWCm63uBckb9a0vwihveWaxLXAZBqEmkyKSFvZmUE2t7WG1SpnTifDvkq+fh5+P3IWXcciXQO6N9SLIQfCve6QhHU3ZuXoCfS/VVVjhyLu5EFwJHEhIIBDLp0aTbbTpW3parNVsLfrW46up5c8sUneNV7/6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0" descr="data:image/jpeg;base64,/9j/4AAQSkZJRgABAQAAAQABAAD/2wCEAAkGBhQSERUUExQWFRUWGSAYGRgYGRUXHxocFx4YGBgYHRkfHiYeGh0jGhgXIC8gJScqLCwsFx4xNzArNSYrLCkBCQoKDgwOGg8PGjEkHyUwKi81LiwuLCosKTIvLy4sLy8pNCwsLCwtLCwsLC4sNSwsLyktLCkpKSksKSksLCwsKf/AABEIAD8B7AMBIgACEQEDEQH/xAAcAAACAgMBAQAAAAAAAAAAAAAABwQFAQMGAgj/xAA/EAACAQIEAwYEAwUHBAMAAAABAgMAEQQFEiEGMUEHEyIyUWFxgZGhFFKxFUJDcpIWI2KissHRM1OC4Rckc//EABkBAQEBAQEBAAAAAAAAAAAAAAABAgMEBf/EAC8RAAICAQIEBAUDBQAAAAAAAAABAhEDEiETMUFhUXGB8ASRscHRIlKhFDIz4fH/2gAMAwEAAhEDEQA/AHjRRRQBRRUfEZgiGxN2/KNz9BQEiioQllfkojHq25/pGw+ZoOWBv+o7v7E2H0FqteINk2YxrsXW/pe5+g3rV+1L+WORv/Gw+rWrAnhi2ULf0QXP2rP4uRvJFb3cgfbnUuJtY5e9g/FTHlCB/M4/QA1i+IP/AGh/WazomPN0X4KT+tZXDMf4zfIKP9jTV2LoX7l/P4NRw2IP8VB8ErMOXSXu8zMPQAL963fgD/3ZPqv/ABXk4aUeWS/syj9RV1PwJpX7vqTaKhQY869Ei6W6Ebg/CptZuySi48woooqmQooooAooooAooooAooooAooooAorF6zQBRRRQBRRRQBRRRQBRRRQBRRRQBRRRQBRRRQBRRRQBRRRQBRRRQBRRRQBRRRQBRRRQBRRRQBRRRQBRRRQBRRRQBWjF41Y1uxt6DqfYDrXnMMcIkLH4Aep6CoWVYIuRNLu58o6KOlhWktrYPapLNuxMSflHmPxPSpmGwSRjwqB6nqfieZrfWGqNg4vtEwWJl7n8Lie4K6tahnBbVo0+UHlpbn+albh8bmEuJbC/i5dYJBJd7eHn7/amq8hLXbc33pcZTODnkrcgZJDXTDktS7I9ebBwkqNvGWXYrDYCJMQ5cmckPdt7o21zY+tdfwrxNhkwsEeIxndsUUBNWmwttcgbfMiq7tmzFZMLAFvtNfcW/huK5bH8IxplS4rk906+bXsdvausalFeZ5pRaf6h2jK4Cuo+JbX1MxItzvcm1rda5PMuJss3WLEIJAbDSW0k3tbVbT871wGL4jkGTRwgmzvoJ/wLqIX4Gw+lUxw7PAEXBtewIlGok+p8u4PxpGD5tmT6HyJ2MCFjc72v6X2+1LDjfiLERZykaTSLH/deAMQpvzuPeus7MMZK2DRJQwZBp8VwbAkDn7Wrgu0oaM6Rm2BERv7eW/1BrEF+p+oOx48zVxlneKxWUWIZTYjxKDvXjspzyaaC0rtIbt4mNzz9aq+MQTlcjMbDwKL9TqB0j5AmtnY+dMGprAeI3Owtc736ViO+O+51yKqV9Dre0DiVsDgmljALlgi33ALX8RHWwB29bUtMnwGa42Pv0xj3PId44+VlGkfC1NvOcqhx2GaJ7PG4uCpB35qykdQaT+d8K43KLzwTt3YYAkbc+WpPK3pXTG1VLmchwcOJMsCLO2qQKAzHmTbc/WjieB3wc4iZlk7tihU2OpRqWx9yAPnVZwXxcMVg1mlKoQLOSQq3BKk3PIEj710oYMNrEH9DXF2mBS9mvGspSbv5GkCXe7m5tpvzPTw/eqHg/jbF/jE72aR1kDeFmJG9zsPYqRVVjCcHPj4OWzRj4FgP9DGtmKwn4f8BL7DV8m1n7O1etxW/f8AAOmx/FOIlzlkjmkEUbAaAxCnu1AO3W7/AK0wsTxvhMNpTEYhFktuu7EX9QoNvnSk4ODF8TibXI1Ee5Gp/wDZfrVRkeJuZGfCnFM58TXO19zyVtyTe9YcE35UD6KwWaxTR97HIrx2vqBFtudz0t1vyqpftBwAfQcVFflsSR/UBp+9LLs9zFsGMV+IR0w+jUVYH+XSL2uSCB77VQY7TNDI+HwKRQp/ELMzC1utxc8r7HnWViVtAefEvFEeEwrT6lbwnuxq2kaxKqGAPOue4E7SBjPBOY0mZyERdW6hVI53udn69K4vI7T5LOko1CAO8V7+EgXFv6jUnskyCOU96w8cch0tvcDSu30Y/Wo4RUXYIHZ/m4hzHEPJIEQa9TMbADvKceUcSYfFAmCZJLc7HcfEHcUieFciTFY+WOQXUM5tcj98ip2Qw/g86eGMnSrtH8V5i/rawreSKbfjQHNnXE2GwgH4iZI9XIG5J9woube9q95PxDh8WpbDyrIBsbcx8Qdx9KQ2YZq02YzyyQnEHUwCXI0hTpXodgBbl1vVnwW80WZLIkEkEUlwy+IgC17XsP3xttte1ZeJJAby8ZYMiQ/iI7Refe2m5IAPvcEbVZYPGpNGskbBkdQysOoIuD9K+fchyQYvMJYmJ0l3YgG17MQP9Rp8ZHlQw0CRL5UUKLm+wFhvWMkVHZATufZpi5s1nw6YqWNe8YKAzAALuAACK3RcRY/LMbHDPO00b6SQxLXVyVuCdwwI9elVOdxStnOIEDaJO9ezenr0PSjL1f8AaYXHlnmuAGZr2Nrp03BBFvS/KvQ0q9OQHdjeJYIIllnlWNW5ajz+A5n5CsZNxXhcXcQTLIRzAuCPfSQDb3pLcZ40vmjKYzMkNkSLcXAUN0B5sS3LfatOAMq46KaLDSQC4DAaiLHZjfSLAg8vauPCVbgd+b8VYXCkLPOkbHfSTc29dIube9S8uzWLEJ3kMiyJ+ZTcbcx7H2pGcUZVPBi5MTPB38UpLBjcizEWBI8pUeHcW9OlXGKzyJcmkOD1R63EToeaazd9/QgWv/io8SpUBiS9oeXrJ3ZxUeq9upF/5gNP3q5xOZxRx948iLH+dmAG/Lfkb9PWvnXDLqwuhcEzMRtMC1732NtG4HK166rL89SHKO6x0TyDXpjiN1J0kOu/7qj9NutWWJLkBl4HjrAzSCOPExlzsBci59ASACfYVOzbP4MKFM8qxhjYFr7kbmvnnPYWMccv4VMOjHwlS1ztcXufTcGwrp+P8wabLsCzm7Em59fAlOErXcDfg4gw7zmBJUaVV1FAbkDwjfoPMu3PeomZ8a4LDvolxEauNityxHsQoNvnS4yrIDhMulx8bN3xgPiuf4mkk29jY39qruzjg+LGh3l8Z1EG5O3I3+JvzrOiNN9AWnbVmCyR4N4n1IwkIZTsR4N67HIONcKscUUuIjEukDSTy2GxPIH2Jrhe17Klw0WDjTyqHAHoAIwBVVxTwhFBl8OIW+pnCHcm+pHa5+afeuijGUYp9wPxWB5Un+1TOsSmYpDFPJGjImysVF2Zhfa3t9K7Ls0x7SYOPWbkKBc+23+1L7te1ftSPR5u7TT8dTW+9YxL9dA85jmOZZWYpTiWljkJsHJYHTYkENcjY8waaWA41wzCEPKqSTAFEN7nVy++1K1+F8wx7x/imGhNlAtsDa9gBYE2G59Kj9pWWmHE4aMGx7oDbpd2Fa0qbSvfsB1Zdn8GIZ1hlWQxmzaTexPvyPLpVfLx9gFk7s4qLVe3O4/qA0/el1n2Rfs7LHaEsO/ZI3Nz5Tqv8L2tt+ao2S8DwS5S+IawcRs4b0K3sPhta3vWFCNX0A7I5QwBUggi4INwQeRB61Tf22wXfdz+Ji7y9rauvK2ry3vta9KDh/iWaPJ8XGrNZSqqfyrKQHAPTmT/AOVSeDuDIcRgJZnHiCudV/KUBIt6cqvCSuwN3LuKMNOHMUyOIxdyL+EWJ329AfpUY8cYLujN+Jj7sNp1XPmtewFrk2N9hSl7MXOnF/8A5H/RJUHs/wCFFxzushOlLbAkbtzO3soqvHFXfQDuzXi3CYY2mxEaNz0k3Px0i5H0rflOfQYldUEqSAc9J3HxHMfOlTxnmWHbGGGHCLicQoCPI5IF0HIKOdgbFrjl1qi4MxEmHzIrYRk6lZFJsNtQG5Ow261OEtNgdjcXYQPIhxEYaK5kBNtNiFN7+5A+dYwHF+EmR3jxEZWPdzq06R6m9rD3pLSZeuJzidH3VpHJFyL2sRf51oxnDqR5q2F37sMNrncaQ9r+l/0q8KPj0sDyynivC4klYJ0kZeYB3+NjYke9W1IHG5cMDnEaQkgeBuu3eLuvwp65fKWjUnqK5zio1QK3iiBmRSBcKTf52sf1+tesJxNGQAwKH6j7Vc1CxOTxPzQX9Rt+lRNVTALnMJ/iL9xQ2dQj+Iv3NQ24Wi6M4+Y/4rx/ZRPzv/l/4q1DxAYnMsKTcjUfUKf/AFS3i4cMeYPiQQ0bMxC2IIDcgT7UzY+GIhz1H4m36AVLiymFOSL8Tv8ArVTjG66l1Se1i54xyiTHxJHEqpofXsrG/hZefzrYez+ebAiAsqEBd2ufL7DemJJmESbal+A3+wqFNxCo8qk/Has8bTstjosWSfQ43JOzYNg3w2I3PNXXaxuSCL1QycBY/DeCPF6Y+gFwbfCxt8jTH/Gzy+QWHsLfc1sgyBibyN9Nz9TWeNLodeBGP+SVFVk2MkihWPYuAAXtuxG17b7n51A4k7Ozj1Ds3dyqPCxGq4O9mHp9xXcYbAJH5V39eZ+tSKzHUnqszLLFR0QXr1Es/ZjjXKxzzl41OwBdrfANsDbrvXYYjs/15e+GVu7LBdJ3I8BBAPUg23+tdzRXR5JM84ssF2eYkYBsL35QiTvAyhrXG9huCBfe/r0qkm7PMwmsmIxLvGDyLSN87Ntf33p0UWqrLJAXmadmZkwC4eNxGUYML3IawIs1t773v61f8D5NJhcOsMjatAsPrfb0FdJRWXJtUBX8e9mMmJxTYiJ1AcLqUg3uoCk+m4A+9S887PnxWDjjDBHjfUNQJ20lbbfKmLRV4ktuwF/wFwY+FBWSx53Ntjfb9ABVJmXZZiIJmfAzmNW/dN9h6XF7gdLim3RRTkm2Bc5JwZPJh54MXIZO+Hmtultxa/PxBTaw5e9c/F2Y4xVeD8R/ctc6VBAY/u6r8hcAkC/KnNRVWSSAveDuBnhw82GnsVlDKStxs4C9etVnC/AmLwGLDCXXECbqNQ1XBAJHK/X5U1aKmuW/cCy4U4BmwuOeVmVlfVyDC2ptXWs4zs+mXM2xYdWR3LaQGuNQtYnlTMopxJAWXFXZg7znE4STupG3Yb21dWBG4v1FiK28I8OY6LEa8TMZVtbSQbDcG99t9vTrTIoprbVAWnDHAM2FzB5mZWVtXIEW1Nq60yqzRUlJydsCzxXZ9MuZtiw6sruzaQGuNW1ieVbuN+z2TEYmPFQuqsqqGUg7lCSCLext8hTFNYRwRcEEe29XiSuwLrijs2bF6MRE/dYgABudm07A7bggbX9AKhZHwrmEc6NPP3iLcaLEg3BHoOV79eVNSi1NbqgK/PeDMyJkCYwmGUkmMgjSGJJUDew3tsRtUvhzs1VcLJBLciQeI8jfaxHpYgWpi0UeSVUBOf8Axxj8MSsGJtGT6EH6WIHyNXeO7PpMVgY4pX/voiSshHmvzDC/UWF/8I+FMPFYlY1LubKOexP2FyflWMHjElQPGdSnkd+mx2O4IIIsfSjyu+5rS6uthOzdmeNliVJJ9Xd+RTfSB1t1J8vyFW+c9n80+BgiDKrQne4Y6vCq7fSmjXl3A5kC5sL7bnkPjV4kjJR5DkgGBXDzAMO77th0ItpNL6fsvxmFlZsFiWVT/MrW9DbZvjtTfoqKbXICw4m4HxWMwuGVpAZIFKsWDEvcKL/Hw73qzz/gqTFZdFAGVGjdXJYE30o622/m+1d0zAC5IA96xFKGF1IIPUEEfWnEe3YpzXAeSvhoBG/NRa/rVFx3wFLicZHiUdbKFGkhr+Aknfl1pi0VFJp2QiZZBpjUEbgVxHaLwLLjMRFPG6gIoUqQbmzFr7bdaYVFIycXaBSY3h9MTgzh5Rsw+YI3BHuDvS1l7NcfGjYdMSfw7G5Uahf4ry+V7U5a1vOoIUsAW8oJAJtzsOtWM3HkXmcbknAkMGClil8jqdZPPlct7WtcelqW+JyGOCOQx5grYdgToRwDJ+VSobnyvt8hT5xWGWRGRhdXBUj1BFiPpXBTdjeF1XUMB6a2t+tbhkrmyHJdlOAZxOBsHUoD7lWF/lqFdZ2dcFS4GWXvGDBrWIBHlv6/GuryLIIsKAiWBA5C2w9bfHrVxWZZHJvuBX8U9mc34tsVhJtBdixBBuGbzWPUE72PrUHLOzfERYoYhn13vq1X1EsNyenOm9WAQeVOJKqAsoOAJosxOK1KyuxbSAbjV6nlWzOOAJjmRxiupViDps1xZQvPl0plUVNb+wFrxN2fzS45MWrrpAQaLNfwCx35UwMuiKxqDzAqVRUcm+YCoeKzDTsqs59gbfWplFYZqLSe6spf2jiDyi/yt/zWDPijyW3yX/c1d0VNPc7caK5QRRGHFN1I+YH6V5/YkreZx8yTV/RU0Iv9TJckl6FRFw6o8zE/CwqdDlsa8lHz3/WpNFaUUjnLNOXNhaiiiqcgooooAooooAooooAooooAooooAooooAooooAooooAooooAooooAooooDkuIIS2LQS65otBYYdEuCRpUat7HxFjdrKLCtOCzT8F3rTwCEy3dI0MZWyaUVbA7MSwu1rEn2q5zPIZJMQs0eIaIhNFgiuLE3PM2325g+UVk8MJpvrkMpZW74lWe6G68xpCi58IFt/XeuLi7bR9OObHojGTtVTStdfl67tlQnFM7iEBLyPKNkFgYtLMAS52LaWtyuq32uK2ni5kOJd43EaMqxh9KHUUU6SPMNRYtexso+VWo4cQIFV5A4fvO9upcvYrqJIIPhJW1rAcgK84rhwNIZFmlQkhvD3Z8YTutfiU76NvTrzpUycT4dv+3b18b9+pV5bxFip5BEqRKwUSO512ClmCrovqDMoUi55G9ulWnEOCkkUlZWjREZiEuGZwPB4uijnbqbdK35ZkUcDMyaizgBix1FiCx1E8yxLH6C1rVMxUOtGW9tSkX52uLXtWlF1ucZ5oLIpY1S8vmcxkGcyzTxuzf3UkLBF6M8Zi1v73JcD2U+tR5eIDA8sUKhpJMQ5UHUQAAgbYb3MmrqALMSdt7s8OhYII430PhwAj6QeS6GupO4YE3F+dvStY4TSwHeygEASAEDvbFmJY21C5dr6SL3rOmVHdZcGpt8uVeTdN+lebu6RHxXFh72NYQjI0gQtctrNruIgPNoXm24uQLXqqfiGR5Iu8idv/sSmJTpBYxgxpHa/hKs1yT6H0q7wXBkKKoJdmW2lr6SoW9lXTbSDqN/zXJNSIuHFXECbWx0l2VDpsrTW1kG2rcg8yfN0ppm+YWX4aFqK6Pfx5/Ur8fxh/wBBYFBklVZCGv4Va2xt1825IACknoDL4bzabEgyssaxHUqgamZirW16uWk2Ita+3OvEXB8a3All7skao7ppIXyqSF1aRytffrerbLsAsMaxpfSvK9upJ6ADrWoqV2zllngUNONb+Pv0/O5zTxxvmEqyJLOAqWDLqSNmLXNjYAW072P729aZ+JWw4vBh4xHIzaFBKs+lkTvLAWVWuAB8D1rpxl5GIMoawZAjKRe+ksVIN9vMb7G+1QYeEolHmkbyBSzA6VjYOsa7bLqAv1PrWXGXQ6Rz4nWvdUtt/Xw8yDmPEk8OiEiJ8S/iIUOFC3Ata97897gAKWPoZ+Hzl5CZQYlwqkjUxbUwUG8ikeELcEC/MAnbatuO4fWWQsXkCuFDxqVCvovYMbarbm4BANRZeD4zHo7ySw2jBKsIwDeyrpsdvDdrm1xerUrM6sDir2fXbx5/Lp233ZBk40YSMCiqpVSgbUCpkJ0GUi4QFQzabX5DmbDM3E8ivFt3qCOSSRoR4GC6QNBY3JW+4B5ke9rH+ykYIaOSWOT96RW3c7m7ggqx8TcxtfblWyThtNKBJJYyoca1Yam73eS7EHcsA1xuCNqlTNcT4bal7r39+RnIc0acMxaEjayxlmKXubOTz2tuAOvPnVJPmkTYieQxtN3ZjSIhbAOhvoD/ALpLsPY25muky7KxFqYu8jvbU7kXst9IAAAAFzsB1NaZ8iV+9u7AyOrgrYFWjChSCQR+6DuK01JpHKGTFHJJ9Nvqr7/Qpo+IsU+IOGVIQ63LSXdkUDSSLbEkagvPnv7VdcRZiYMNJIoYsFNtIvY2NmPQAcyTRl+QxwsGQtcIU3N76m1sx6li3M1MxmFWWN428rqVPwYWNEpU7MzyYnOOmOy59/fgcrgs+K4p+8ibXaGJt18APJiQSDqkk5D8p9KnYXigy4sxoF7lSUZze5cbCx8u7XAXcnSx2A3kQ8MKFlDSO7SsrFzoDAxhdBFltsVB5V7y/hxImVi8kndgiMOVsl73IAAu1iRqNzb51lKR2nk+Hdut6rr4Lf5/xvuyu4tilTTNHI5cyJHGgOlQXuhJA8+7A78gvxr3lbR4IYlN9MbIQBuWZ0QbDqzuD8S1XWPy8SmIkkd3IJNupAYAH+q/yqFmnDazSLJ3kkbC19BFjpDAHcGzAOwDDcXquLu0Yhmg4LHN7f7VfffuU8vFM5VwEGvv0iHd+ILcxl0Zz4dXi035XJ9CanQ56xFo4iJJJHFpHJCCIASO1r2UNYaV5k+9SxwvCqsseqO5UjS1wrRkFWCm63uBckb9a0vwihveWaxLXAZBqEmkyKSFvZmUE2t7WG1SpnTifDvkq+fh5+P3IWXcciXQO6N9SLIQfCve6QhHU3ZuXoCfS/VVVjhyLu5EFwJHEhIIBDLp0aTbbTpW3parNVsLfrW46up5c8sUneNV7/6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" name="Picture 112" descr="http://www.esrl.noaa.gov/research/uswrp/uswrp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6" y="0"/>
            <a:ext cx="471487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100" dirty="0" smtClean="0">
                <a:solidFill>
                  <a:srgbClr val="FF5400"/>
                </a:solidFill>
              </a:rPr>
              <a:t>Goal: Improve Predictive Skill of Extreme Precipitation Events</a:t>
            </a:r>
            <a:endParaRPr lang="en-US" sz="4100" dirty="0">
              <a:solidFill>
                <a:srgbClr val="FF54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ESRL/PSD 2</a:t>
            </a:r>
            <a:r>
              <a:rPr lang="en-US" baseline="30000" dirty="0" smtClean="0"/>
              <a:t>nd</a:t>
            </a:r>
            <a:r>
              <a:rPr lang="en-US" dirty="0" smtClean="0"/>
              <a:t> Generation Reforecast Dataset</a:t>
            </a:r>
          </a:p>
          <a:p>
            <a:pPr marL="688975" lvl="1" indent="-225425">
              <a:defRPr/>
            </a:pPr>
            <a:r>
              <a:rPr lang="en-US" sz="2400" dirty="0">
                <a:solidFill>
                  <a:srgbClr val="FFFFFF"/>
                </a:solidFill>
              </a:rPr>
              <a:t>2</a:t>
            </a:r>
            <a:r>
              <a:rPr lang="en-US" sz="2400" baseline="30000" dirty="0">
                <a:solidFill>
                  <a:srgbClr val="FFFFFF"/>
                </a:solidFill>
              </a:rPr>
              <a:t>nd</a:t>
            </a:r>
            <a:r>
              <a:rPr lang="en-US" sz="2400" dirty="0">
                <a:solidFill>
                  <a:srgbClr val="FFFFFF"/>
                </a:solidFill>
              </a:rPr>
              <a:t> generation GEFS (version 9.0.1); 1985-2010</a:t>
            </a:r>
          </a:p>
          <a:p>
            <a:pPr marL="688975" lvl="1" indent="-225425">
              <a:defRPr/>
            </a:pPr>
            <a:r>
              <a:rPr lang="en-US" sz="2400" dirty="0">
                <a:solidFill>
                  <a:srgbClr val="FFFFFF"/>
                </a:solidFill>
              </a:rPr>
              <a:t>10 members plus control run; archive 00Z </a:t>
            </a:r>
            <a:r>
              <a:rPr lang="en-US" sz="2400" dirty="0" smtClean="0">
                <a:solidFill>
                  <a:srgbClr val="FFFFFF"/>
                </a:solidFill>
              </a:rPr>
              <a:t>initializations</a:t>
            </a:r>
          </a:p>
          <a:p>
            <a:pPr marL="688975" lvl="1" indent="-225425"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Ranked analog PQPF and deterministic</a:t>
            </a:r>
            <a:r>
              <a:rPr lang="en-US" sz="2400" dirty="0" smtClean="0"/>
              <a:t> QPF</a:t>
            </a:r>
          </a:p>
          <a:p>
            <a:pPr marL="688975" lvl="1" indent="-225425">
              <a:defRPr/>
            </a:pPr>
            <a:r>
              <a:rPr lang="en-US" sz="2400" dirty="0" smtClean="0"/>
              <a:t>Hamill and Whitaker (2006): reforecast dataset an improvement on operational guidance (PQPF)</a:t>
            </a:r>
          </a:p>
          <a:p>
            <a:pPr marL="688975" lvl="1" indent="-225425">
              <a:defRPr/>
            </a:pPr>
            <a:r>
              <a:rPr lang="en-US" sz="2400" dirty="0" smtClean="0"/>
              <a:t>Evaluated in 2012 Atmospheric River Forecasting Experiment (ARRFEX)</a:t>
            </a:r>
          </a:p>
          <a:p>
            <a:pPr marL="412877" lvl="1" indent="0">
              <a:buNone/>
              <a:defRPr/>
            </a:pPr>
            <a:endParaRPr lang="en-US" sz="2400" dirty="0" smtClean="0"/>
          </a:p>
          <a:p>
            <a:r>
              <a:rPr lang="en-US" dirty="0" smtClean="0"/>
              <a:t>ESRL/GSD Experimental </a:t>
            </a:r>
            <a:r>
              <a:rPr lang="en-US" dirty="0"/>
              <a:t>Regional Ensemble Forecasting </a:t>
            </a:r>
            <a:r>
              <a:rPr lang="en-US" dirty="0" smtClean="0"/>
              <a:t>system </a:t>
            </a:r>
            <a:r>
              <a:rPr lang="en-US" dirty="0"/>
              <a:t>(</a:t>
            </a:r>
            <a:r>
              <a:rPr lang="en-US" dirty="0" err="1"/>
              <a:t>ExREF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ulti-physics</a:t>
            </a:r>
            <a:r>
              <a:rPr lang="en-US" sz="2400" dirty="0"/>
              <a:t>, multi-initial condition, multiple boundary condition convection allowing </a:t>
            </a:r>
            <a:r>
              <a:rPr lang="en-US" sz="2400" dirty="0" smtClean="0"/>
              <a:t>ensemble</a:t>
            </a:r>
          </a:p>
          <a:p>
            <a:pPr lvl="1"/>
            <a:r>
              <a:rPr lang="en-US" sz="2400" dirty="0" smtClean="0"/>
              <a:t>9 </a:t>
            </a:r>
            <a:r>
              <a:rPr lang="en-US" sz="2400" dirty="0"/>
              <a:t>km </a:t>
            </a:r>
            <a:r>
              <a:rPr lang="en-US" sz="2400" dirty="0" smtClean="0"/>
              <a:t>resolution</a:t>
            </a:r>
          </a:p>
          <a:p>
            <a:pPr lvl="1"/>
            <a:r>
              <a:rPr lang="en-US" sz="2400" dirty="0" smtClean="0"/>
              <a:t>Evaluated in ARRFEX and 2013 Flash Flood and Intense Rainfall Experiment</a:t>
            </a:r>
          </a:p>
        </p:txBody>
      </p:sp>
    </p:spTree>
    <p:extLst>
      <p:ext uri="{BB962C8B-B14F-4D97-AF65-F5344CB8AC3E}">
        <p14:creationId xmlns:p14="http://schemas.microsoft.com/office/powerpoint/2010/main" val="39187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5400"/>
                </a:solidFill>
              </a:rPr>
              <a:t>Example: How did they perform?</a:t>
            </a:r>
            <a:endParaRPr lang="en-US" dirty="0">
              <a:solidFill>
                <a:srgbClr val="FF5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237149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Forecasters reacted favorably to the reforecast </a:t>
            </a:r>
            <a:r>
              <a:rPr lang="en-US" sz="2400" dirty="0" smtClean="0"/>
              <a:t>dataset in ARRFEX, </a:t>
            </a:r>
            <a:r>
              <a:rPr lang="en-US" sz="2400" dirty="0"/>
              <a:t>particularly in its ability to identify areas at risk for heavy precipitation at mid-range lead </a:t>
            </a:r>
            <a:r>
              <a:rPr lang="en-US" sz="2400" dirty="0" smtClean="0"/>
              <a:t>times</a:t>
            </a:r>
          </a:p>
          <a:p>
            <a:r>
              <a:rPr lang="en-US" sz="2400" dirty="0" smtClean="0"/>
              <a:t>Forecasters also found the </a:t>
            </a:r>
            <a:r>
              <a:rPr lang="en-US" sz="2400" dirty="0" err="1" smtClean="0"/>
              <a:t>ExREF</a:t>
            </a:r>
            <a:r>
              <a:rPr lang="en-US" sz="2400" dirty="0" smtClean="0"/>
              <a:t> helpful in </a:t>
            </a:r>
            <a:r>
              <a:rPr lang="en-US" sz="2400" i="1" dirty="0" smtClean="0"/>
              <a:t>ARRFEX</a:t>
            </a:r>
            <a:r>
              <a:rPr lang="en-US" sz="2400" dirty="0" smtClean="0"/>
              <a:t> and noted it showed promise in </a:t>
            </a:r>
            <a:r>
              <a:rPr lang="en-US" sz="2400" i="1" dirty="0" err="1" smtClean="0"/>
              <a:t>FFaIR</a:t>
            </a:r>
            <a:endParaRPr lang="en-US" sz="2400" i="1" dirty="0" smtClean="0"/>
          </a:p>
          <a:p>
            <a:pPr marL="448056" lvl="1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Potential of hi-res ensembles, difficult to produce desired dispersion at short lead times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6456433"/>
            <a:ext cx="4993098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bg1"/>
                </a:solidFill>
              </a:rPr>
              <a:t> Reforecast deemed ‘most helpful’ in 6 </a:t>
            </a:r>
            <a:r>
              <a:rPr lang="en-US" sz="1800" dirty="0" smtClean="0">
                <a:solidFill>
                  <a:schemeClr val="bg1"/>
                </a:solidFill>
              </a:rPr>
              <a:t>cases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3971694"/>
            <a:ext cx="4389120" cy="2517368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0" y="3971695"/>
            <a:ext cx="4389120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19400" y="4495800"/>
            <a:ext cx="533400" cy="1828800"/>
          </a:xfrm>
          <a:prstGeom prst="rect">
            <a:avLst/>
          </a:prstGeom>
          <a:noFill/>
          <a:ln w="38100">
            <a:solidFill>
              <a:srgbClr val="FF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4495800"/>
            <a:ext cx="649698" cy="1828800"/>
          </a:xfrm>
          <a:prstGeom prst="rect">
            <a:avLst/>
          </a:prstGeom>
          <a:noFill/>
          <a:ln w="38100">
            <a:solidFill>
              <a:srgbClr val="FF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85"/>
          <a:stretch/>
        </p:blipFill>
        <p:spPr>
          <a:xfrm>
            <a:off x="1199508" y="1981200"/>
            <a:ext cx="7048013" cy="21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0159"/>
            <a:ext cx="8458200" cy="5251869"/>
          </a:xfr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5400"/>
                </a:solidFill>
              </a:rPr>
              <a:t>Implementation: WPC/ESRL R20 Process for the </a:t>
            </a:r>
            <a:r>
              <a:rPr lang="en-US" sz="4000" dirty="0" err="1" smtClean="0">
                <a:solidFill>
                  <a:srgbClr val="FF5400"/>
                </a:solidFill>
              </a:rPr>
              <a:t>ExREF</a:t>
            </a:r>
            <a:endParaRPr lang="en-US" sz="4000" dirty="0">
              <a:solidFill>
                <a:srgbClr val="FF5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5400"/>
                </a:solidFill>
              </a:rPr>
              <a:t>Where We Stand Today….</a:t>
            </a:r>
            <a:endParaRPr lang="en-US" dirty="0">
              <a:solidFill>
                <a:srgbClr val="FF5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3820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Rime Factor (NAM) available to forecasters</a:t>
            </a:r>
          </a:p>
          <a:p>
            <a:pPr lvl="1"/>
            <a:r>
              <a:rPr lang="en-US" dirty="0"/>
              <a:t>Undergoing </a:t>
            </a:r>
            <a:r>
              <a:rPr lang="en-US" dirty="0" smtClean="0"/>
              <a:t>additional testing </a:t>
            </a:r>
            <a:r>
              <a:rPr lang="en-US" dirty="0"/>
              <a:t>in 2014 </a:t>
            </a:r>
            <a:r>
              <a:rPr lang="en-US" dirty="0" smtClean="0"/>
              <a:t>WWE</a:t>
            </a:r>
          </a:p>
          <a:p>
            <a:pPr lvl="2"/>
            <a:r>
              <a:rPr lang="en-US" dirty="0" smtClean="0"/>
              <a:t>Expanded to SREF snowfall</a:t>
            </a:r>
          </a:p>
          <a:p>
            <a:pPr marL="749808" lvl="2" indent="0">
              <a:buNone/>
            </a:pPr>
            <a:endParaRPr lang="en-US" dirty="0" smtClean="0"/>
          </a:p>
          <a:p>
            <a:r>
              <a:rPr lang="en-US" dirty="0" err="1" smtClean="0"/>
              <a:t>ExREF</a:t>
            </a:r>
            <a:r>
              <a:rPr lang="en-US" dirty="0" smtClean="0"/>
              <a:t> available in operations to forecasters</a:t>
            </a:r>
          </a:p>
          <a:p>
            <a:pPr lvl="1"/>
            <a:r>
              <a:rPr lang="en-US" dirty="0" smtClean="0"/>
              <a:t>Winter weather parameters being evaluated in 2014 WWE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lans to include it in 2014 </a:t>
            </a:r>
            <a:r>
              <a:rPr lang="en-US" dirty="0" err="1" smtClean="0"/>
              <a:t>FFaIR</a:t>
            </a:r>
            <a:endParaRPr lang="en-US" dirty="0" smtClean="0"/>
          </a:p>
          <a:p>
            <a:pPr marL="448056" lvl="1" indent="0">
              <a:buNone/>
            </a:pPr>
            <a:endParaRPr lang="en-US" dirty="0"/>
          </a:p>
          <a:p>
            <a:r>
              <a:rPr lang="en-US" dirty="0" smtClean="0"/>
              <a:t>Reforecast data available to forecasters</a:t>
            </a:r>
          </a:p>
          <a:p>
            <a:pPr lvl="1"/>
            <a:r>
              <a:rPr lang="en-US" dirty="0" smtClean="0"/>
              <a:t>Deterministic QPF, PQPF</a:t>
            </a:r>
          </a:p>
          <a:p>
            <a:pPr lvl="1"/>
            <a:r>
              <a:rPr lang="en-US" dirty="0" smtClean="0"/>
              <a:t>Evaluated in WWE, prototype Day 4-7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17532"/>
            <a:ext cx="2599764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17" y="5017532"/>
            <a:ext cx="2599765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17532"/>
            <a:ext cx="2599765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762" y="5043100"/>
            <a:ext cx="13965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NAM RF Snowfall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1917" y="5057000"/>
            <a:ext cx="12939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ExREF</a:t>
            </a:r>
            <a:r>
              <a:rPr lang="en-US" sz="1200" dirty="0" smtClean="0"/>
              <a:t> Snowfall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5057000"/>
            <a:ext cx="13901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Reforecast PQPF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23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5400"/>
                </a:solidFill>
              </a:rPr>
              <a:t>What You Should Take Away…</a:t>
            </a:r>
            <a:endParaRPr lang="en-US" dirty="0">
              <a:solidFill>
                <a:srgbClr val="FF5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06680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WPC-HMT continually works with colleagues to investigate ways to improve WPC operations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895600"/>
            <a:ext cx="8305800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FFFF00"/>
                </a:solidFill>
              </a:rPr>
              <a:t>A Few </a:t>
            </a:r>
            <a:r>
              <a:rPr lang="en-US" sz="1400" u="sng" dirty="0">
                <a:solidFill>
                  <a:srgbClr val="FFFF00"/>
                </a:solidFill>
              </a:rPr>
              <a:t>E</a:t>
            </a:r>
            <a:r>
              <a:rPr lang="en-US" sz="1400" u="sng" dirty="0" smtClean="0">
                <a:solidFill>
                  <a:srgbClr val="FFFF00"/>
                </a:solidFill>
              </a:rPr>
              <a:t>xamples: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Ensemble Sensitivity Tool (SUNY </a:t>
            </a:r>
            <a:r>
              <a:rPr lang="en-US" sz="1400" dirty="0" err="1" smtClean="0">
                <a:solidFill>
                  <a:srgbClr val="FFFF00"/>
                </a:solidFill>
              </a:rPr>
              <a:t>Stonybrook</a:t>
            </a:r>
            <a:r>
              <a:rPr lang="en-US" sz="1400" dirty="0" smtClean="0">
                <a:solidFill>
                  <a:srgbClr val="FFFF00"/>
                </a:solidFill>
              </a:rPr>
              <a:t>)		Storm Scale Ensemble of Opportunity (SPC)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SREF parallel (EMC)				Ensemble Clustering (EMC)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AFWA High-Resolution Ensemble (AFWA)		HMT-Ensemble (ESRL/HMT)</a:t>
            </a:r>
            <a:endParaRPr lang="en-US" sz="1400" baseline="300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GEFS 2</a:t>
            </a:r>
            <a:r>
              <a:rPr lang="en-US" sz="1400" baseline="30000" dirty="0" smtClean="0">
                <a:solidFill>
                  <a:srgbClr val="FFFF00"/>
                </a:solidFill>
              </a:rPr>
              <a:t>nd</a:t>
            </a:r>
            <a:r>
              <a:rPr lang="en-US" sz="1400" dirty="0" smtClean="0">
                <a:solidFill>
                  <a:srgbClr val="FFFF00"/>
                </a:solidFill>
              </a:rPr>
              <a:t> Generation Reforecast Dataset (ESRL)	NAM Rime-Factor Modified Snowfall (EMC)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261094"/>
            <a:ext cx="8534400" cy="2215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54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/>
              <a:t>For the WPC, testing in the operational setting is imperative</a:t>
            </a:r>
          </a:p>
          <a:p>
            <a:pPr lvl="1">
              <a:buClr>
                <a:srgbClr val="FF54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000" dirty="0" smtClean="0"/>
              <a:t>Experiments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i="1" dirty="0" smtClean="0">
                <a:sym typeface="Wingdings" pitchFamily="2" charset="2"/>
              </a:rPr>
              <a:t>it’s not just about objective scores</a:t>
            </a:r>
          </a:p>
          <a:p>
            <a:pPr>
              <a:buClr>
                <a:srgbClr val="FF540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/>
              <a:t>Implementation can be a big hurdle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295400"/>
            <a:ext cx="698614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TEST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EVALUATE  TRAIN AND IMPLEMENT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6076890"/>
            <a:ext cx="6477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000" i="1" dirty="0">
                <a:sym typeface="Wingdings" pitchFamily="2" charset="2"/>
              </a:rPr>
              <a:t>Beneficial  Efficient  </a:t>
            </a:r>
            <a:r>
              <a:rPr lang="en-US" sz="2000" i="1" dirty="0">
                <a:solidFill>
                  <a:srgbClr val="FF5400"/>
                </a:solidFill>
                <a:sym typeface="Wingdings" pitchFamily="2" charset="2"/>
              </a:rPr>
              <a:t>IT Compatible  </a:t>
            </a:r>
            <a:r>
              <a:rPr lang="en-US" sz="2000" i="1" dirty="0" smtClean="0">
                <a:solidFill>
                  <a:srgbClr val="FF5400"/>
                </a:solidFill>
                <a:sym typeface="Wingdings" pitchFamily="2" charset="2"/>
              </a:rPr>
              <a:t>Dependable</a:t>
            </a:r>
            <a:endParaRPr lang="en-US" sz="2000" i="1" dirty="0">
              <a:solidFill>
                <a:srgbClr val="FF54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27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86" y="2286000"/>
            <a:ext cx="4800600" cy="3637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9134" y="59068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dirty="0">
                <a:solidFill>
                  <a:srgbClr val="FFFF00"/>
                </a:solidFill>
              </a:rPr>
              <a:t>Accelerate the transfer of scientific and technological innovations into operations to enhance WPC products and </a:t>
            </a:r>
            <a:r>
              <a:rPr lang="en-US" dirty="0" smtClean="0">
                <a:solidFill>
                  <a:srgbClr val="FFFF00"/>
                </a:solidFill>
              </a:rPr>
              <a:t>services.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HMT-WPC: </a:t>
            </a:r>
            <a:r>
              <a:rPr lang="en-US" dirty="0">
                <a:solidFill>
                  <a:srgbClr val="FF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do? </a:t>
            </a:r>
            <a:endParaRPr lang="en-US" b="1" dirty="0">
              <a:solidFill>
                <a:srgbClr val="FF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95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WPC Mission Statement: </a:t>
            </a:r>
            <a:r>
              <a:rPr lang="en-US" sz="2000" i="1" dirty="0" smtClean="0"/>
              <a:t>A leader in the collaborative weather forecast process delivering responsive, accurate, and reliable national forecasts and analyses.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814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5400"/>
                </a:solidFill>
              </a:rPr>
              <a:t>R2O at WPC: How it Really Works</a:t>
            </a:r>
            <a:endParaRPr lang="en-US" dirty="0">
              <a:solidFill>
                <a:srgbClr val="FF54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53274"/>
            <a:ext cx="8534400" cy="5334000"/>
          </a:xfrm>
        </p:spPr>
        <p:txBody>
          <a:bodyPr>
            <a:normAutofit/>
          </a:bodyPr>
          <a:lstStyle/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100" dirty="0" smtClean="0">
              <a:solidFill>
                <a:srgbClr val="FFFF00"/>
              </a:solidFill>
            </a:endParaRPr>
          </a:p>
          <a:p>
            <a:pPr marL="0" lvl="3" indent="0">
              <a:buClr>
                <a:schemeClr val="tx1"/>
              </a:buClr>
              <a:buNone/>
            </a:pPr>
            <a:endParaRPr lang="en-US" dirty="0"/>
          </a:p>
          <a:p>
            <a:pPr marL="210312" lvl="4" indent="0">
              <a:buClr>
                <a:schemeClr val="tx1"/>
              </a:buClr>
              <a:buNone/>
            </a:pPr>
            <a:endParaRPr lang="en-US" sz="17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48056" lvl="1" indent="0">
              <a:buNone/>
            </a:pPr>
            <a:endParaRPr lang="en-US" sz="27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dirty="0" smtClean="0"/>
          </a:p>
          <a:p>
            <a:endParaRPr lang="en-US" sz="28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534400" cy="5334000"/>
          </a:xfrm>
        </p:spPr>
        <p:txBody>
          <a:bodyPr>
            <a:normAutofit/>
          </a:bodyPr>
          <a:lstStyle/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100" dirty="0" smtClean="0">
              <a:solidFill>
                <a:srgbClr val="FFFF00"/>
              </a:solidFill>
            </a:endParaRPr>
          </a:p>
          <a:p>
            <a:pPr marL="0" lvl="3" indent="0">
              <a:buClr>
                <a:schemeClr val="tx1"/>
              </a:buClr>
              <a:buNone/>
            </a:pPr>
            <a:endParaRPr lang="en-US" dirty="0"/>
          </a:p>
          <a:p>
            <a:pPr marL="210312" lvl="4" indent="0">
              <a:buClr>
                <a:schemeClr val="tx1"/>
              </a:buClr>
              <a:buNone/>
            </a:pPr>
            <a:endParaRPr lang="en-US" sz="17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48056" lvl="1" indent="0">
              <a:buNone/>
            </a:pPr>
            <a:endParaRPr lang="en-US" sz="27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dirty="0" smtClean="0"/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534400" cy="5334000"/>
          </a:xfrm>
        </p:spPr>
        <p:txBody>
          <a:bodyPr>
            <a:normAutofit/>
          </a:bodyPr>
          <a:lstStyle/>
          <a:p>
            <a:pPr marL="228600" lvl="2" indent="-228600" algn="ctr">
              <a:buNone/>
            </a:pPr>
            <a:r>
              <a:rPr lang="en-US" sz="3800" u="sng" dirty="0" smtClean="0"/>
              <a:t>Three-step </a:t>
            </a:r>
            <a:r>
              <a:rPr lang="en-US" sz="3800" u="sng" dirty="0"/>
              <a:t>transition process</a:t>
            </a:r>
            <a:r>
              <a:rPr lang="en-US" sz="3800" u="sng" dirty="0" smtClean="0"/>
              <a:t>:</a:t>
            </a:r>
          </a:p>
          <a:p>
            <a:pPr marL="228600" lvl="3" indent="-2286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Identify/develop and test new datasets, models and techniques </a:t>
            </a:r>
          </a:p>
          <a:p>
            <a:pPr marL="574675" lvl="4" indent="-365125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NAM Rime Factor Snowfall, </a:t>
            </a:r>
            <a:r>
              <a:rPr lang="en-US" dirty="0" err="1">
                <a:solidFill>
                  <a:srgbClr val="FFFF00"/>
                </a:solidFill>
              </a:rPr>
              <a:t>ExREF</a:t>
            </a:r>
            <a:r>
              <a:rPr lang="en-US" dirty="0">
                <a:solidFill>
                  <a:srgbClr val="FFFF00"/>
                </a:solidFill>
              </a:rPr>
              <a:t>, 2</a:t>
            </a:r>
            <a:r>
              <a:rPr lang="en-US" baseline="30000" dirty="0">
                <a:solidFill>
                  <a:srgbClr val="FFFF00"/>
                </a:solidFill>
              </a:rPr>
              <a:t>nd</a:t>
            </a:r>
            <a:r>
              <a:rPr lang="en-US" dirty="0">
                <a:solidFill>
                  <a:srgbClr val="FFFF00"/>
                </a:solidFill>
              </a:rPr>
              <a:t> Generation Reforecast Data</a:t>
            </a:r>
          </a:p>
          <a:p>
            <a:pPr marL="574675" lvl="4" indent="-365125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Test in forecast </a:t>
            </a:r>
            <a:r>
              <a:rPr lang="en-US" dirty="0">
                <a:solidFill>
                  <a:srgbClr val="FFFF00"/>
                </a:solidFill>
              </a:rPr>
              <a:t>experiments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100" dirty="0">
                <a:solidFill>
                  <a:srgbClr val="FFFF00"/>
                </a:solidFill>
              </a:rPr>
              <a:t>Winter Weather Experiment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100" dirty="0">
                <a:solidFill>
                  <a:srgbClr val="FFFF00"/>
                </a:solidFill>
              </a:rPr>
              <a:t>Atmospheric River Retrospective Forecasting Experiment (ARRFEX)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100" dirty="0">
                <a:solidFill>
                  <a:srgbClr val="FFFF00"/>
                </a:solidFill>
              </a:rPr>
              <a:t>Flash Flood and Intense Rainfall Experiment</a:t>
            </a: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100" dirty="0" smtClean="0">
              <a:solidFill>
                <a:srgbClr val="FFFF00"/>
              </a:solidFill>
            </a:endParaRPr>
          </a:p>
          <a:p>
            <a:pPr marL="0" lvl="3" indent="0">
              <a:buClr>
                <a:srgbClr val="FFFF00"/>
              </a:buClr>
              <a:buNone/>
            </a:pPr>
            <a:endParaRPr lang="en-US" dirty="0"/>
          </a:p>
          <a:p>
            <a:pPr marL="210312" lvl="4" indent="0">
              <a:buClr>
                <a:schemeClr val="tx1"/>
              </a:buClr>
              <a:buNone/>
            </a:pPr>
            <a:endParaRPr lang="en-US" sz="17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48056" lvl="1" indent="0">
              <a:buNone/>
            </a:pPr>
            <a:endParaRPr lang="en-US" sz="27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dirty="0" smtClean="0"/>
          </a:p>
          <a:p>
            <a:endParaRPr lang="en-US" sz="2800" dirty="0"/>
          </a:p>
        </p:txBody>
      </p:sp>
      <p:pic>
        <p:nvPicPr>
          <p:cNvPr id="8" name="P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186718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0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5400"/>
                </a:solidFill>
              </a:rPr>
              <a:t>R2O at WPC: How it Really Works</a:t>
            </a:r>
            <a:endParaRPr lang="en-US" dirty="0">
              <a:solidFill>
                <a:srgbClr val="FF54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53274"/>
            <a:ext cx="8534400" cy="5334000"/>
          </a:xfrm>
        </p:spPr>
        <p:txBody>
          <a:bodyPr>
            <a:normAutofit/>
          </a:bodyPr>
          <a:lstStyle/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100" dirty="0" smtClean="0">
              <a:solidFill>
                <a:srgbClr val="FFFF00"/>
              </a:solidFill>
            </a:endParaRPr>
          </a:p>
          <a:p>
            <a:pPr marL="0" lvl="3" indent="0">
              <a:buClr>
                <a:schemeClr val="tx1"/>
              </a:buClr>
              <a:buNone/>
            </a:pPr>
            <a:endParaRPr lang="en-US" dirty="0"/>
          </a:p>
          <a:p>
            <a:pPr marL="210312" lvl="4" indent="0">
              <a:buClr>
                <a:schemeClr val="tx1"/>
              </a:buClr>
              <a:buNone/>
            </a:pPr>
            <a:endParaRPr lang="en-US" sz="17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48056" lvl="1" indent="0">
              <a:buNone/>
            </a:pPr>
            <a:endParaRPr lang="en-US" sz="27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dirty="0" smtClean="0"/>
          </a:p>
          <a:p>
            <a:endParaRPr lang="en-US" sz="28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534400" cy="5334000"/>
          </a:xfrm>
        </p:spPr>
        <p:txBody>
          <a:bodyPr>
            <a:normAutofit/>
          </a:bodyPr>
          <a:lstStyle/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100" dirty="0" smtClean="0">
              <a:solidFill>
                <a:srgbClr val="FFFF00"/>
              </a:solidFill>
            </a:endParaRPr>
          </a:p>
          <a:p>
            <a:pPr marL="0" lvl="3" indent="0">
              <a:buClr>
                <a:schemeClr val="tx1"/>
              </a:buClr>
              <a:buNone/>
            </a:pPr>
            <a:endParaRPr lang="en-US" dirty="0"/>
          </a:p>
          <a:p>
            <a:pPr marL="210312" lvl="4" indent="0">
              <a:buClr>
                <a:schemeClr val="tx1"/>
              </a:buClr>
              <a:buNone/>
            </a:pPr>
            <a:endParaRPr lang="en-US" sz="17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48056" lvl="1" indent="0">
              <a:buNone/>
            </a:pPr>
            <a:endParaRPr lang="en-US" sz="27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dirty="0" smtClean="0"/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534400" cy="5334000"/>
          </a:xfrm>
        </p:spPr>
        <p:txBody>
          <a:bodyPr>
            <a:normAutofit/>
          </a:bodyPr>
          <a:lstStyle/>
          <a:p>
            <a:pPr marL="228600" lvl="2" indent="-228600" algn="ctr">
              <a:buNone/>
            </a:pPr>
            <a:r>
              <a:rPr lang="en-US" sz="3800" u="sng" dirty="0" smtClean="0"/>
              <a:t>Three-step </a:t>
            </a:r>
            <a:r>
              <a:rPr lang="en-US" sz="3800" u="sng" dirty="0"/>
              <a:t>transition process</a:t>
            </a:r>
            <a:r>
              <a:rPr lang="en-US" sz="3800" u="sng" dirty="0" smtClean="0"/>
              <a:t>:</a:t>
            </a:r>
          </a:p>
          <a:p>
            <a:pPr marL="228600" lvl="3" indent="-2286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Identify/develop and test new datasets, models and techniques </a:t>
            </a:r>
          </a:p>
          <a:p>
            <a:pPr marL="574675" lvl="4" indent="-365125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NAM Rime Factor Snowfall, </a:t>
            </a:r>
            <a:r>
              <a:rPr lang="en-US" dirty="0" err="1" smtClean="0">
                <a:solidFill>
                  <a:srgbClr val="FFFF00"/>
                </a:solidFill>
              </a:rPr>
              <a:t>ExREF</a:t>
            </a:r>
            <a:r>
              <a:rPr lang="en-US" dirty="0" smtClean="0">
                <a:solidFill>
                  <a:srgbClr val="FFFF00"/>
                </a:solidFill>
              </a:rPr>
              <a:t>,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Generation Reforecast Data</a:t>
            </a:r>
          </a:p>
          <a:p>
            <a:pPr marL="574675" lvl="4" indent="-365125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Test in forecast experiments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100" dirty="0" smtClean="0">
                <a:solidFill>
                  <a:srgbClr val="FFFF00"/>
                </a:solidFill>
              </a:rPr>
              <a:t>Winter Weather Experiment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100" dirty="0" smtClean="0">
                <a:solidFill>
                  <a:srgbClr val="FFFF00"/>
                </a:solidFill>
              </a:rPr>
              <a:t>Atmospheric River Retrospective Forecasting Experiment (ARRFEX)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100" dirty="0" smtClean="0">
                <a:solidFill>
                  <a:srgbClr val="FFFF00"/>
                </a:solidFill>
              </a:rPr>
              <a:t>Flash Flood and Intense Rainfall Experiment</a:t>
            </a: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100" dirty="0" smtClean="0">
              <a:solidFill>
                <a:srgbClr val="FFFF00"/>
              </a:solidFill>
            </a:endParaRPr>
          </a:p>
          <a:p>
            <a:pPr marL="342900" lvl="3" indent="-342900">
              <a:buClr>
                <a:srgbClr val="FFFF00"/>
              </a:buClr>
              <a:buAutoNum type="arabicPeriod" startAt="2"/>
            </a:pPr>
            <a:r>
              <a:rPr lang="en-US" sz="2000" b="1" dirty="0" smtClean="0">
                <a:solidFill>
                  <a:srgbClr val="FFFF00"/>
                </a:solidFill>
              </a:rPr>
              <a:t>Subjective </a:t>
            </a:r>
            <a:r>
              <a:rPr lang="en-US" sz="2000" b="1" i="1" dirty="0">
                <a:solidFill>
                  <a:srgbClr val="FFFF00"/>
                </a:solidFill>
              </a:rPr>
              <a:t>and</a:t>
            </a:r>
            <a:r>
              <a:rPr lang="en-US" sz="2000" b="1" dirty="0">
                <a:solidFill>
                  <a:srgbClr val="FFFF00"/>
                </a:solidFill>
              </a:rPr>
              <a:t> objective </a:t>
            </a:r>
            <a:r>
              <a:rPr lang="en-US" sz="2000" b="1" dirty="0" smtClean="0">
                <a:solidFill>
                  <a:srgbClr val="FFFF00"/>
                </a:solidFill>
              </a:rPr>
              <a:t>evaluation: does it provide value in the forecast process?</a:t>
            </a:r>
          </a:p>
          <a:p>
            <a:pPr marL="574675" lvl="4" indent="-365125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Does it help the forecaster make a better forecast?</a:t>
            </a:r>
          </a:p>
          <a:p>
            <a:pPr marL="0" lvl="3" indent="0">
              <a:buClr>
                <a:srgbClr val="FFFF00"/>
              </a:buClr>
              <a:buNone/>
            </a:pPr>
            <a:endParaRPr lang="en-US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dirty="0"/>
          </a:p>
          <a:p>
            <a:pPr marL="210312" lvl="4" indent="0">
              <a:buClr>
                <a:schemeClr val="tx1"/>
              </a:buClr>
              <a:buNone/>
            </a:pPr>
            <a:endParaRPr lang="en-US" sz="17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48056" lvl="1" indent="0">
              <a:buNone/>
            </a:pPr>
            <a:endParaRPr lang="en-US" sz="27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68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124" y="1524000"/>
            <a:ext cx="5638800" cy="4332141"/>
            <a:chOff x="17124" y="1524000"/>
            <a:chExt cx="5638800" cy="4332141"/>
          </a:xfrm>
        </p:grpSpPr>
        <p:pic>
          <p:nvPicPr>
            <p:cNvPr id="4" name="Content Placeholder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4" y="1861457"/>
              <a:ext cx="5638800" cy="39946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20435" y="1524000"/>
              <a:ext cx="359585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How accurate was your forecast?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73828" y="1688068"/>
            <a:ext cx="6125878" cy="4190219"/>
            <a:chOff x="2873828" y="1688068"/>
            <a:chExt cx="6125878" cy="41902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828" y="2057400"/>
              <a:ext cx="6125878" cy="38208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56849" y="1688068"/>
              <a:ext cx="544251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Did the experimental guidance provide any benefit?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9849" y="2220686"/>
            <a:ext cx="7142033" cy="4408714"/>
            <a:chOff x="889849" y="2220686"/>
            <a:chExt cx="7142033" cy="4408714"/>
          </a:xfrm>
        </p:grpSpPr>
        <p:pic>
          <p:nvPicPr>
            <p:cNvPr id="6" name="Content Placeholder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49" y="2590800"/>
              <a:ext cx="7142033" cy="4038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56649" y="2220686"/>
              <a:ext cx="527580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Impressions? Feedback? How can we improve it?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5400"/>
                </a:solidFill>
              </a:rPr>
              <a:t>A Penny for Your Thoughts?</a:t>
            </a:r>
            <a:endParaRPr lang="en-US" sz="2200" dirty="0">
              <a:solidFill>
                <a:srgbClr val="FF5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5400"/>
                </a:solidFill>
              </a:rPr>
              <a:t>R2O at WPC: How it Really Works</a:t>
            </a:r>
            <a:endParaRPr lang="en-US" dirty="0">
              <a:solidFill>
                <a:srgbClr val="FF54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53274"/>
            <a:ext cx="8534400" cy="5334000"/>
          </a:xfrm>
        </p:spPr>
        <p:txBody>
          <a:bodyPr>
            <a:normAutofit/>
          </a:bodyPr>
          <a:lstStyle/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100" dirty="0" smtClean="0">
              <a:solidFill>
                <a:srgbClr val="FFFF00"/>
              </a:solidFill>
            </a:endParaRPr>
          </a:p>
          <a:p>
            <a:pPr marL="0" lvl="3" indent="0">
              <a:buClr>
                <a:schemeClr val="tx1"/>
              </a:buClr>
              <a:buNone/>
            </a:pPr>
            <a:endParaRPr lang="en-US" dirty="0"/>
          </a:p>
          <a:p>
            <a:pPr marL="210312" lvl="4" indent="0">
              <a:buClr>
                <a:schemeClr val="tx1"/>
              </a:buClr>
              <a:buNone/>
            </a:pPr>
            <a:endParaRPr lang="en-US" sz="17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48056" lvl="1" indent="0">
              <a:buNone/>
            </a:pPr>
            <a:endParaRPr lang="en-US" sz="27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dirty="0" smtClean="0"/>
          </a:p>
          <a:p>
            <a:endParaRPr lang="en-US" sz="28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534400" cy="5334000"/>
          </a:xfrm>
        </p:spPr>
        <p:txBody>
          <a:bodyPr>
            <a:normAutofit/>
          </a:bodyPr>
          <a:lstStyle/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100" dirty="0" smtClean="0">
              <a:solidFill>
                <a:srgbClr val="FFFF00"/>
              </a:solidFill>
            </a:endParaRPr>
          </a:p>
          <a:p>
            <a:pPr marL="0" lvl="3" indent="0">
              <a:buClr>
                <a:schemeClr val="tx1"/>
              </a:buClr>
              <a:buNone/>
            </a:pPr>
            <a:endParaRPr lang="en-US" dirty="0"/>
          </a:p>
          <a:p>
            <a:pPr marL="210312" lvl="4" indent="0">
              <a:buClr>
                <a:schemeClr val="tx1"/>
              </a:buClr>
              <a:buNone/>
            </a:pPr>
            <a:endParaRPr lang="en-US" sz="17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48056" lvl="1" indent="0">
              <a:buNone/>
            </a:pPr>
            <a:endParaRPr lang="en-US" sz="27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dirty="0" smtClean="0"/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534400" cy="5334000"/>
          </a:xfrm>
        </p:spPr>
        <p:txBody>
          <a:bodyPr>
            <a:normAutofit/>
          </a:bodyPr>
          <a:lstStyle/>
          <a:p>
            <a:pPr marL="228600" lvl="2" indent="-228600" algn="ctr">
              <a:buNone/>
            </a:pPr>
            <a:r>
              <a:rPr lang="en-US" sz="3800" u="sng" dirty="0" smtClean="0"/>
              <a:t>Three-step </a:t>
            </a:r>
            <a:r>
              <a:rPr lang="en-US" sz="3800" u="sng" dirty="0"/>
              <a:t>transition process</a:t>
            </a:r>
            <a:r>
              <a:rPr lang="en-US" sz="3800" u="sng" dirty="0" smtClean="0"/>
              <a:t>:</a:t>
            </a:r>
          </a:p>
          <a:p>
            <a:pPr marL="228600" lvl="3" indent="-2286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Identify/develop and test new datasets, models and techniques </a:t>
            </a:r>
          </a:p>
          <a:p>
            <a:pPr marL="574675" lvl="4" indent="-365125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</a:rPr>
              <a:t>NAM Rime Factor Snowfall, </a:t>
            </a:r>
            <a:r>
              <a:rPr lang="en-US" dirty="0" err="1">
                <a:solidFill>
                  <a:srgbClr val="FFFF00"/>
                </a:solidFill>
              </a:rPr>
              <a:t>ExREF</a:t>
            </a:r>
            <a:r>
              <a:rPr lang="en-US" dirty="0">
                <a:solidFill>
                  <a:srgbClr val="FFFF00"/>
                </a:solidFill>
              </a:rPr>
              <a:t>, 2</a:t>
            </a:r>
            <a:r>
              <a:rPr lang="en-US" baseline="30000" dirty="0">
                <a:solidFill>
                  <a:srgbClr val="FFFF00"/>
                </a:solidFill>
              </a:rPr>
              <a:t>nd</a:t>
            </a:r>
            <a:r>
              <a:rPr lang="en-US" dirty="0">
                <a:solidFill>
                  <a:srgbClr val="FFFF00"/>
                </a:solidFill>
              </a:rPr>
              <a:t> Generation Reforecast Data</a:t>
            </a:r>
          </a:p>
          <a:p>
            <a:pPr marL="574675" lvl="4" indent="-365125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Test in forecast </a:t>
            </a:r>
            <a:r>
              <a:rPr lang="en-US" dirty="0">
                <a:solidFill>
                  <a:srgbClr val="FFFF00"/>
                </a:solidFill>
              </a:rPr>
              <a:t>experiments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100" dirty="0">
                <a:solidFill>
                  <a:srgbClr val="FFFF00"/>
                </a:solidFill>
              </a:rPr>
              <a:t>Winter Weather Experiment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100" dirty="0">
                <a:solidFill>
                  <a:srgbClr val="FFFF00"/>
                </a:solidFill>
              </a:rPr>
              <a:t>Atmospheric River Retrospective Forecasting Experiment (ARRFEX)</a:t>
            </a:r>
          </a:p>
          <a:p>
            <a:pPr marL="877824" lvl="5" indent="-457200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sz="1100" dirty="0">
                <a:solidFill>
                  <a:srgbClr val="FFFF00"/>
                </a:solidFill>
              </a:rPr>
              <a:t>Flash Flood and Intense Rainfall Experiment</a:t>
            </a: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100" dirty="0" smtClean="0">
              <a:solidFill>
                <a:srgbClr val="FFFF00"/>
              </a:solidFill>
            </a:endParaRPr>
          </a:p>
          <a:p>
            <a:pPr marL="342900" lvl="3" indent="-342900">
              <a:buClr>
                <a:srgbClr val="FFFF00"/>
              </a:buClr>
              <a:buAutoNum type="arabicPeriod" startAt="2"/>
            </a:pPr>
            <a:r>
              <a:rPr lang="en-US" sz="2000" b="1" dirty="0" smtClean="0">
                <a:solidFill>
                  <a:srgbClr val="FFFF00"/>
                </a:solidFill>
              </a:rPr>
              <a:t>Subjective </a:t>
            </a:r>
            <a:r>
              <a:rPr lang="en-US" sz="2000" b="1" i="1" dirty="0">
                <a:solidFill>
                  <a:srgbClr val="FFFF00"/>
                </a:solidFill>
              </a:rPr>
              <a:t>and</a:t>
            </a:r>
            <a:r>
              <a:rPr lang="en-US" sz="2000" b="1" dirty="0">
                <a:solidFill>
                  <a:srgbClr val="FFFF00"/>
                </a:solidFill>
              </a:rPr>
              <a:t> objective </a:t>
            </a:r>
            <a:r>
              <a:rPr lang="en-US" sz="2000" b="1" dirty="0" smtClean="0">
                <a:solidFill>
                  <a:srgbClr val="FFFF00"/>
                </a:solidFill>
              </a:rPr>
              <a:t>evaluation: does it provide value in the forecast process?</a:t>
            </a:r>
          </a:p>
          <a:p>
            <a:pPr marL="574675" lvl="4" indent="-365125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Does it help the forecaster make a better forecast?</a:t>
            </a:r>
          </a:p>
          <a:p>
            <a:pPr marL="0" lvl="3" indent="0">
              <a:buClr>
                <a:srgbClr val="FFFF00"/>
              </a:buClr>
              <a:buNone/>
            </a:pPr>
            <a:endParaRPr lang="en-US" dirty="0" smtClean="0"/>
          </a:p>
          <a:p>
            <a:pPr marL="342900" lvl="3" indent="-342900">
              <a:buClr>
                <a:srgbClr val="FFFF00"/>
              </a:buClr>
              <a:buAutoNum type="arabicPeriod" startAt="3"/>
            </a:pPr>
            <a:r>
              <a:rPr lang="en-US" sz="2000" b="1" dirty="0" smtClean="0">
                <a:solidFill>
                  <a:srgbClr val="FFFF00"/>
                </a:solidFill>
              </a:rPr>
              <a:t>Operational </a:t>
            </a:r>
            <a:r>
              <a:rPr lang="en-US" sz="2000" b="1" dirty="0">
                <a:solidFill>
                  <a:srgbClr val="FFFF00"/>
                </a:solidFill>
              </a:rPr>
              <a:t>training and </a:t>
            </a:r>
            <a:r>
              <a:rPr lang="en-US" sz="2000" b="1" dirty="0" smtClean="0">
                <a:solidFill>
                  <a:srgbClr val="FFFF00"/>
                </a:solidFill>
              </a:rPr>
              <a:t>implementation</a:t>
            </a:r>
          </a:p>
          <a:p>
            <a:pPr marL="574675" lvl="4" indent="-365125">
              <a:buClr>
                <a:srgbClr val="FFFF00"/>
              </a:buClr>
            </a:pPr>
            <a:r>
              <a:rPr lang="en-US" dirty="0" smtClean="0">
                <a:solidFill>
                  <a:srgbClr val="FFFF00"/>
                </a:solidFill>
              </a:rPr>
              <a:t>Establish dependable data format, data feed, train forecasters on most effective uses, etc.</a:t>
            </a:r>
            <a:endParaRPr lang="en-US" dirty="0">
              <a:solidFill>
                <a:srgbClr val="FFFF00"/>
              </a:solidFill>
            </a:endParaRPr>
          </a:p>
          <a:p>
            <a:pPr marL="0" lvl="3" indent="0">
              <a:buClr>
                <a:schemeClr val="tx1"/>
              </a:buClr>
              <a:buNone/>
            </a:pPr>
            <a:endParaRPr lang="en-US" dirty="0"/>
          </a:p>
          <a:p>
            <a:pPr marL="210312" lvl="4" indent="0">
              <a:buClr>
                <a:schemeClr val="tx1"/>
              </a:buClr>
              <a:buNone/>
            </a:pPr>
            <a:endParaRPr lang="en-US" sz="17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20624" lvl="5" indent="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 smtClean="0">
              <a:solidFill>
                <a:srgbClr val="FFFF00"/>
              </a:solidFill>
            </a:endParaRPr>
          </a:p>
          <a:p>
            <a:pPr marL="877824" lvl="5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</a:pPr>
            <a:endParaRPr lang="en-US" sz="1300" dirty="0">
              <a:solidFill>
                <a:srgbClr val="FFFF00"/>
              </a:solidFill>
            </a:endParaRPr>
          </a:p>
          <a:p>
            <a:pPr marL="448056" lvl="1" indent="0">
              <a:buNone/>
            </a:pPr>
            <a:endParaRPr lang="en-US" sz="27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/>
          </a:p>
          <a:p>
            <a:pPr marL="228600" lvl="3" indent="-228600">
              <a:buClr>
                <a:schemeClr val="tx1"/>
              </a:buClr>
              <a:buNone/>
            </a:pPr>
            <a:endParaRPr lang="en-US" sz="1946" dirty="0" smtClean="0"/>
          </a:p>
          <a:p>
            <a:pPr marL="228600" lvl="3" indent="-228600">
              <a:buClr>
                <a:schemeClr val="tx1"/>
              </a:buClr>
              <a:buNone/>
            </a:pPr>
            <a:endParaRPr lang="en-US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00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5400"/>
                </a:solidFill>
              </a:rPr>
              <a:t>Goal: Improve Snowfall Forecasts:</a:t>
            </a:r>
            <a:br>
              <a:rPr lang="en-US" dirty="0" smtClean="0">
                <a:solidFill>
                  <a:srgbClr val="FF5400"/>
                </a:solidFill>
              </a:rPr>
            </a:br>
            <a:r>
              <a:rPr lang="en-US" dirty="0" smtClean="0">
                <a:solidFill>
                  <a:srgbClr val="FF5400"/>
                </a:solidFill>
              </a:rPr>
              <a:t>NAM Rime Factor-Modified Snowfall</a:t>
            </a:r>
            <a:endParaRPr lang="en-US" dirty="0">
              <a:solidFill>
                <a:srgbClr val="FF54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3886200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FF5400"/>
              </a:buClr>
            </a:pPr>
            <a:r>
              <a:rPr lang="en-US" sz="4200" dirty="0" smtClean="0">
                <a:solidFill>
                  <a:srgbClr val="FFFFFF"/>
                </a:solidFill>
              </a:rPr>
              <a:t>Model snowfall forecasts are often, um, uninspiring….</a:t>
            </a:r>
          </a:p>
          <a:p>
            <a:pPr marL="36576" indent="0">
              <a:buClr>
                <a:srgbClr val="FF5400"/>
              </a:buClr>
              <a:buNone/>
            </a:pPr>
            <a:endParaRPr lang="en-US" sz="4200" dirty="0" smtClean="0">
              <a:solidFill>
                <a:srgbClr val="FFFFFF"/>
              </a:solidFill>
            </a:endParaRPr>
          </a:p>
          <a:p>
            <a:pPr>
              <a:buClr>
                <a:srgbClr val="FF5400"/>
              </a:buClr>
            </a:pPr>
            <a:r>
              <a:rPr lang="en-US" sz="4200" dirty="0" smtClean="0">
                <a:solidFill>
                  <a:srgbClr val="FFFFFF"/>
                </a:solidFill>
              </a:rPr>
              <a:t>Instantaneous process:  </a:t>
            </a:r>
            <a:r>
              <a:rPr lang="en-US" sz="4200" i="1" dirty="0" smtClean="0">
                <a:solidFill>
                  <a:srgbClr val="FF5400"/>
                </a:solidFill>
              </a:rPr>
              <a:t>QPF x </a:t>
            </a:r>
            <a:r>
              <a:rPr lang="en-US" sz="4200" i="1" dirty="0" err="1" smtClean="0">
                <a:solidFill>
                  <a:srgbClr val="FF5400"/>
                </a:solidFill>
              </a:rPr>
              <a:t>ptype</a:t>
            </a:r>
            <a:r>
              <a:rPr lang="en-US" sz="4200" i="1" dirty="0" smtClean="0">
                <a:solidFill>
                  <a:srgbClr val="FF5400"/>
                </a:solidFill>
              </a:rPr>
              <a:t> x SLR = snowfall</a:t>
            </a:r>
          </a:p>
          <a:p>
            <a:pPr marL="36576" indent="0">
              <a:buClr>
                <a:srgbClr val="FF5400"/>
              </a:buClr>
              <a:buNone/>
            </a:pPr>
            <a:endParaRPr lang="en-US" sz="4200" i="1" dirty="0" smtClean="0">
              <a:solidFill>
                <a:srgbClr val="FF5400"/>
              </a:solidFill>
            </a:endParaRPr>
          </a:p>
          <a:p>
            <a:pPr>
              <a:buClr>
                <a:srgbClr val="FF5400"/>
              </a:buClr>
            </a:pPr>
            <a:r>
              <a:rPr lang="en-US" sz="4200" dirty="0" smtClean="0"/>
              <a:t>Modifies </a:t>
            </a:r>
            <a:r>
              <a:rPr lang="en-US" sz="4200" dirty="0" err="1" smtClean="0"/>
              <a:t>Roebber</a:t>
            </a:r>
            <a:r>
              <a:rPr lang="en-US" sz="4200" dirty="0" smtClean="0"/>
              <a:t>* </a:t>
            </a:r>
            <a:r>
              <a:rPr lang="en-US" sz="4200" dirty="0"/>
              <a:t>SLR </a:t>
            </a:r>
            <a:r>
              <a:rPr lang="en-US" sz="4200" dirty="0" smtClean="0"/>
              <a:t>(courtesy of Brad Ferrier, EMC)</a:t>
            </a:r>
          </a:p>
          <a:p>
            <a:pPr lvl="1">
              <a:buClr>
                <a:srgbClr val="FF5400"/>
              </a:buClr>
            </a:pPr>
            <a:r>
              <a:rPr lang="en-US" sz="2900" dirty="0" smtClean="0"/>
              <a:t>Rime </a:t>
            </a:r>
            <a:r>
              <a:rPr lang="en-US" sz="2900" dirty="0"/>
              <a:t>Factor (</a:t>
            </a:r>
            <a:r>
              <a:rPr lang="en-US" sz="2900" i="1" dirty="0"/>
              <a:t>instantaneous</a:t>
            </a:r>
            <a:r>
              <a:rPr lang="en-US" sz="2900" dirty="0" smtClean="0"/>
              <a:t>) – </a:t>
            </a:r>
            <a:r>
              <a:rPr lang="en-US" sz="2900" dirty="0"/>
              <a:t>indicates amount of growth of ice particles by riming and liquid water </a:t>
            </a:r>
            <a:r>
              <a:rPr lang="en-US" sz="2900" dirty="0" smtClean="0"/>
              <a:t>accretion</a:t>
            </a:r>
          </a:p>
          <a:p>
            <a:pPr lvl="1">
              <a:buClr>
                <a:srgbClr val="FF5400"/>
              </a:buClr>
            </a:pPr>
            <a:r>
              <a:rPr lang="en-US" sz="2900" dirty="0"/>
              <a:t>Percent Frozen QPF (</a:t>
            </a:r>
            <a:r>
              <a:rPr lang="en-US" sz="2900" i="1" dirty="0"/>
              <a:t>instantaneous</a:t>
            </a:r>
            <a:r>
              <a:rPr lang="en-US" sz="2900" dirty="0"/>
              <a:t>) – percent of precipitation reaching the ground that is frozen </a:t>
            </a:r>
            <a:endParaRPr lang="en-US" sz="2900" dirty="0" smtClean="0"/>
          </a:p>
          <a:p>
            <a:pPr lvl="2">
              <a:buClr>
                <a:schemeClr val="tx1"/>
              </a:buClr>
              <a:buNone/>
            </a:pPr>
            <a:endParaRPr lang="en-US" sz="2900" dirty="0"/>
          </a:p>
          <a:p>
            <a:pPr marL="806450" lvl="3" indent="0">
              <a:buClr>
                <a:schemeClr val="tx1"/>
              </a:buClr>
              <a:buFontTx/>
              <a:buNone/>
            </a:pPr>
            <a:endParaRPr lang="en-US" sz="1400" dirty="0" smtClean="0"/>
          </a:p>
          <a:p>
            <a:pPr marL="806450" lvl="3" indent="0">
              <a:buClr>
                <a:schemeClr val="tx1"/>
              </a:buClr>
              <a:buFontTx/>
              <a:buNone/>
            </a:pPr>
            <a:endParaRPr lang="en-US" sz="1400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sz="3800" i="1" dirty="0" smtClean="0"/>
          </a:p>
          <a:p>
            <a:pPr marL="0" lvl="3" indent="0">
              <a:buClr>
                <a:schemeClr val="tx1"/>
              </a:buClr>
              <a:buNone/>
            </a:pPr>
            <a:endParaRPr lang="en-US" sz="3800" i="1" dirty="0" smtClean="0">
              <a:solidFill>
                <a:srgbClr val="FFFF00"/>
              </a:solidFill>
            </a:endParaRPr>
          </a:p>
          <a:p>
            <a:pPr marL="0" lvl="3" indent="0">
              <a:buClr>
                <a:schemeClr val="tx1"/>
              </a:buClr>
              <a:buNone/>
            </a:pPr>
            <a:endParaRPr lang="en-US" sz="3800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572000"/>
            <a:ext cx="6553200" cy="1200329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lvl="3" indent="0"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1 &lt; RF &lt; ~2       no change to </a:t>
            </a:r>
            <a:r>
              <a:rPr lang="en-US" dirty="0" err="1">
                <a:solidFill>
                  <a:srgbClr val="FF0000"/>
                </a:solidFill>
              </a:rPr>
              <a:t>Roebber</a:t>
            </a:r>
            <a:r>
              <a:rPr lang="en-US" dirty="0">
                <a:solidFill>
                  <a:srgbClr val="FF0000"/>
                </a:solidFill>
              </a:rPr>
              <a:t> SLR</a:t>
            </a:r>
          </a:p>
          <a:p>
            <a:pPr marL="457200" lvl="3" indent="0"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~2 &lt; RF &lt;  ~5    </a:t>
            </a:r>
            <a:r>
              <a:rPr lang="en-US" dirty="0" err="1">
                <a:solidFill>
                  <a:srgbClr val="FF0000"/>
                </a:solidFill>
              </a:rPr>
              <a:t>Roebber</a:t>
            </a:r>
            <a:r>
              <a:rPr lang="en-US" dirty="0">
                <a:solidFill>
                  <a:srgbClr val="FF0000"/>
                </a:solidFill>
              </a:rPr>
              <a:t> SLR reduced by factor of 2</a:t>
            </a:r>
          </a:p>
          <a:p>
            <a:pPr marL="457200" lvl="3" indent="0"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~5 &lt; RF &lt; ~20   </a:t>
            </a:r>
            <a:r>
              <a:rPr lang="en-US" dirty="0" err="1">
                <a:solidFill>
                  <a:srgbClr val="FF0000"/>
                </a:solidFill>
              </a:rPr>
              <a:t>Roebber</a:t>
            </a:r>
            <a:r>
              <a:rPr lang="en-US" dirty="0">
                <a:solidFill>
                  <a:srgbClr val="FF0000"/>
                </a:solidFill>
              </a:rPr>
              <a:t> SLR reduced by factor of 4</a:t>
            </a:r>
          </a:p>
          <a:p>
            <a:pPr marL="457200" lvl="3" indent="0"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RF &gt; ~20           </a:t>
            </a:r>
            <a:r>
              <a:rPr lang="en-US" dirty="0" err="1">
                <a:solidFill>
                  <a:srgbClr val="FF0000"/>
                </a:solidFill>
              </a:rPr>
              <a:t>Roebber</a:t>
            </a:r>
            <a:r>
              <a:rPr lang="en-US" dirty="0">
                <a:solidFill>
                  <a:srgbClr val="FF0000"/>
                </a:solidFill>
              </a:rPr>
              <a:t> SLR reduced by factor of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47936"/>
            <a:ext cx="8545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/>
              <a:t>*</a:t>
            </a:r>
            <a:r>
              <a:rPr lang="en-US" sz="1400" dirty="0" err="1" smtClean="0"/>
              <a:t>Roebber</a:t>
            </a:r>
            <a:r>
              <a:rPr lang="en-US" sz="1400" dirty="0" smtClean="0"/>
              <a:t>, P. J., S. L. </a:t>
            </a:r>
            <a:r>
              <a:rPr lang="en-US" sz="1400" dirty="0" err="1" smtClean="0"/>
              <a:t>Bruening</a:t>
            </a:r>
            <a:r>
              <a:rPr lang="en-US" sz="1400" dirty="0" smtClean="0"/>
              <a:t>, D. M. Schultz, and J. V. </a:t>
            </a:r>
            <a:r>
              <a:rPr lang="en-US" sz="1400" dirty="0" err="1" smtClean="0"/>
              <a:t>Cortinas</a:t>
            </a:r>
            <a:r>
              <a:rPr lang="en-US" sz="1400" dirty="0" smtClean="0"/>
              <a:t>, 2003: Improving snowfall forecasting by</a:t>
            </a:r>
          </a:p>
          <a:p>
            <a:pPr marL="0" lvl="1"/>
            <a:r>
              <a:rPr lang="en-US" sz="1400" dirty="0" smtClean="0"/>
              <a:t> diagnosing snow density. </a:t>
            </a:r>
            <a:r>
              <a:rPr lang="en-US" sz="1400" i="1" dirty="0" err="1" smtClean="0"/>
              <a:t>Wea</a:t>
            </a:r>
            <a:r>
              <a:rPr lang="en-US" sz="1400" i="1" dirty="0" smtClean="0"/>
              <a:t>. Forecasting</a:t>
            </a:r>
            <a:r>
              <a:rPr lang="en-US" sz="1400" dirty="0" smtClean="0"/>
              <a:t>, </a:t>
            </a:r>
            <a:r>
              <a:rPr lang="en-US" sz="1400" b="1" dirty="0" smtClean="0"/>
              <a:t>18</a:t>
            </a:r>
            <a:r>
              <a:rPr lang="en-US" sz="1400" dirty="0" smtClean="0"/>
              <a:t>, 264-28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95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5400"/>
                </a:solidFill>
              </a:rPr>
              <a:t>Example: January 17-18, 2013</a:t>
            </a:r>
            <a:endParaRPr lang="en-US" dirty="0">
              <a:solidFill>
                <a:srgbClr val="FF54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1944906">
            <a:off x="2498807" y="1821969"/>
            <a:ext cx="533400" cy="926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370" y="963460"/>
            <a:ext cx="4316230" cy="2834640"/>
            <a:chOff x="103370" y="963460"/>
            <a:chExt cx="4316230" cy="283464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70" y="963460"/>
              <a:ext cx="4316230" cy="283464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3370" y="1020835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 </a:t>
              </a:r>
              <a:r>
                <a:rPr lang="en-US" dirty="0" err="1" smtClean="0"/>
                <a:t>Roebber</a:t>
              </a:r>
              <a:r>
                <a:rPr lang="en-US" dirty="0" smtClean="0"/>
                <a:t> Snowfall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48200" y="963460"/>
            <a:ext cx="4318000" cy="2834640"/>
            <a:chOff x="4648200" y="963460"/>
            <a:chExt cx="4318000" cy="283464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963460"/>
              <a:ext cx="4318000" cy="2834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48200" y="1020835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 Rime Factor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3370" y="3870960"/>
            <a:ext cx="4318006" cy="2834640"/>
            <a:chOff x="103370" y="3870960"/>
            <a:chExt cx="4318006" cy="283464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70" y="3870960"/>
              <a:ext cx="4318006" cy="28346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3370" y="3954107"/>
              <a:ext cx="253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 Rime Factor SLR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82274" y="3870960"/>
            <a:ext cx="4383926" cy="2834640"/>
            <a:chOff x="4582274" y="3870960"/>
            <a:chExt cx="4383926" cy="283464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194" y="3870960"/>
              <a:ext cx="4318006" cy="2834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82274" y="3947528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NAM RF-modified Snowfall</a:t>
              </a:r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838200" y="1600200"/>
            <a:ext cx="743536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5400"/>
                </a:solidFill>
              </a:rPr>
              <a:t>What we learned in 2013 WWE:</a:t>
            </a:r>
            <a:endParaRPr lang="en-US" dirty="0">
              <a:solidFill>
                <a:srgbClr val="FF5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Overall favorable reception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Rime factor, </a:t>
            </a:r>
            <a:r>
              <a:rPr lang="en-US" sz="2200" dirty="0" smtClean="0">
                <a:solidFill>
                  <a:srgbClr val="FFFFFF"/>
                </a:solidFill>
              </a:rPr>
              <a:t>percent </a:t>
            </a:r>
            <a:r>
              <a:rPr lang="en-US" sz="2200" dirty="0">
                <a:solidFill>
                  <a:srgbClr val="FFFFFF"/>
                </a:solidFill>
              </a:rPr>
              <a:t>frozen </a:t>
            </a:r>
            <a:r>
              <a:rPr lang="en-US" sz="2200" dirty="0" err="1">
                <a:solidFill>
                  <a:srgbClr val="FFFFFF"/>
                </a:solidFill>
              </a:rPr>
              <a:t>precip</a:t>
            </a:r>
            <a:r>
              <a:rPr lang="en-US" sz="2200" dirty="0">
                <a:solidFill>
                  <a:srgbClr val="FFFFFF"/>
                </a:solidFill>
              </a:rPr>
              <a:t>, SLR modification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Helps identify areas where precipitation-type could be a concern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drawbacks: 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applied to the NAM (and its QPF)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Resolution differences  made comparison to standard NAM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Roebber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snowfall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difficult</a:t>
            </a:r>
          </a:p>
          <a:p>
            <a:pPr marL="448056" lvl="1" indent="0"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Going forward: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Apply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to SREF or GFS?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Combine snowfall forecast with land use parameterization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potentially improve accumulation forecasts(?)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14504</TotalTime>
  <Words>1015</Words>
  <Application>Microsoft Office PowerPoint</Application>
  <PresentationFormat>On-screen Show (4:3)</PresentationFormat>
  <Paragraphs>345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Technic</vt:lpstr>
      <vt:lpstr>Drawing</vt:lpstr>
      <vt:lpstr>Recent Advancements of the Research-to-Operations (R2O) Process at HMT-WPC </vt:lpstr>
      <vt:lpstr>HMT-WPC: What do we do? </vt:lpstr>
      <vt:lpstr>R2O at WPC: How it Really Works</vt:lpstr>
      <vt:lpstr>R2O at WPC: How it Really Works</vt:lpstr>
      <vt:lpstr>A Penny for Your Thoughts?</vt:lpstr>
      <vt:lpstr>R2O at WPC: How it Really Works</vt:lpstr>
      <vt:lpstr>Goal: Improve Snowfall Forecasts: NAM Rime Factor-Modified Snowfall</vt:lpstr>
      <vt:lpstr>Example: January 17-18, 2013</vt:lpstr>
      <vt:lpstr>What we learned in 2013 WWE:</vt:lpstr>
      <vt:lpstr>Goal: Improve Predictive Skill of Extreme Precipitation Events</vt:lpstr>
      <vt:lpstr>Example: How did they perform?</vt:lpstr>
      <vt:lpstr>Implementation: WPC/ESRL R20 Process for the ExREF</vt:lpstr>
      <vt:lpstr>Where We Stand Today….</vt:lpstr>
      <vt:lpstr>What You Should Take Away…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Advancements of the Research-to-Operations (R2O) Process at HMT-WPC</dc:title>
  <dc:creator>Thomas E. Workoff</dc:creator>
  <cp:lastModifiedBy>Faye Barthold</cp:lastModifiedBy>
  <cp:revision>57</cp:revision>
  <dcterms:created xsi:type="dcterms:W3CDTF">2014-01-21T17:16:32Z</dcterms:created>
  <dcterms:modified xsi:type="dcterms:W3CDTF">2014-04-29T12:35:12Z</dcterms:modified>
</cp:coreProperties>
</file>